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9" r:id="rId4"/>
    <p:sldId id="260" r:id="rId5"/>
    <p:sldId id="261" r:id="rId6"/>
    <p:sldId id="262" r:id="rId7"/>
    <p:sldId id="286" r:id="rId8"/>
    <p:sldId id="263" r:id="rId9"/>
    <p:sldId id="272" r:id="rId10"/>
    <p:sldId id="264" r:id="rId11"/>
    <p:sldId id="273" r:id="rId12"/>
    <p:sldId id="265" r:id="rId13"/>
    <p:sldId id="266" r:id="rId14"/>
    <p:sldId id="267" r:id="rId15"/>
    <p:sldId id="274" r:id="rId16"/>
    <p:sldId id="268" r:id="rId17"/>
    <p:sldId id="269" r:id="rId18"/>
    <p:sldId id="275" r:id="rId19"/>
    <p:sldId id="276" r:id="rId20"/>
    <p:sldId id="277" r:id="rId21"/>
    <p:sldId id="278" r:id="rId22"/>
    <p:sldId id="279" r:id="rId23"/>
    <p:sldId id="280" r:id="rId24"/>
    <p:sldId id="281" r:id="rId25"/>
    <p:sldId id="282" r:id="rId26"/>
    <p:sldId id="283" r:id="rId27"/>
    <p:sldId id="284" r:id="rId28"/>
    <p:sldId id="285" r:id="rId29"/>
    <p:sldId id="258"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IN"/>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3057808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3153370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1233517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9382575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3565402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756365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8" name="Footer Placeholder 7"/>
          <p:cNvSpPr>
            <a:spLocks noGrp="1"/>
          </p:cNvSpPr>
          <p:nvPr>
            <p:ph type="ftr" sz="quarter" idx="11"/>
          </p:nvPr>
        </p:nvSpPr>
        <p:spPr>
          <a:xfrm>
            <a:off x="561111" y="6391838"/>
            <a:ext cx="3644282" cy="304801"/>
          </a:xfrm>
        </p:spPr>
        <p:txBody>
          <a:bodyPr/>
          <a:lstStyle/>
          <a:p>
            <a:endParaRPr lang="en-IN"/>
          </a:p>
        </p:txBody>
      </p:sp>
      <p:sp>
        <p:nvSpPr>
          <p:cNvPr id="9" name="Slide Number Placeholder 8"/>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2717797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31572494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4089720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4"/>
            <a:ext cx="10972800" cy="788987"/>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09600" y="1219200"/>
            <a:ext cx="10972800" cy="5410200"/>
          </a:xfrm>
        </p:spPr>
        <p:txBody>
          <a:bodyPr/>
          <a:lstStyle/>
          <a:p>
            <a:pPr lvl="0"/>
            <a:endParaRPr lang="en-US" noProof="0" smtClean="0"/>
          </a:p>
        </p:txBody>
      </p:sp>
    </p:spTree>
    <p:extLst>
      <p:ext uri="{BB962C8B-B14F-4D97-AF65-F5344CB8AC3E}">
        <p14:creationId xmlns="" xmlns:p14="http://schemas.microsoft.com/office/powerpoint/2010/main" val="715042144"/>
      </p:ext>
    </p:extLst>
  </p:cSld>
  <p:clrMapOvr>
    <a:masterClrMapping/>
  </p:clrMapOvr>
  <p:transition spd="med">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1815621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5" name="Footer Placeholder 4"/>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4121405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606158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4457247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2281472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3" name="Footer Placeholder 2"/>
          <p:cNvSpPr>
            <a:spLocks noGrp="1"/>
          </p:cNvSpPr>
          <p:nvPr>
            <p:ph type="ftr" sz="quarter" idx="11"/>
          </p:nvPr>
        </p:nvSpPr>
        <p:spPr/>
        <p:txBody>
          <a:bodyPr/>
          <a:lstStyle/>
          <a:p>
            <a:endParaRPr lang="en-IN"/>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764038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2684234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34ECF9-3CCC-4310-8AA1-BB91FDE90FD1}" type="datetimeFigureOut">
              <a:rPr lang="en-IN" smtClean="0"/>
              <a:pPr/>
              <a:t>21-03-2019</a:t>
            </a:fld>
            <a:endParaRPr lang="en-IN"/>
          </a:p>
        </p:txBody>
      </p:sp>
      <p:sp>
        <p:nvSpPr>
          <p:cNvPr id="6" name="Footer Placeholder 5"/>
          <p:cNvSpPr>
            <a:spLocks noGrp="1"/>
          </p:cNvSpPr>
          <p:nvPr>
            <p:ph type="ftr" sz="quarter" idx="11"/>
          </p:nvPr>
        </p:nvSpPr>
        <p:spPr/>
        <p:txBody>
          <a:bodyPr/>
          <a:lstStyle/>
          <a:p>
            <a:endParaRPr lang="en-IN"/>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257732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20">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F34ECF9-3CCC-4310-8AA1-BB91FDE90FD1}" type="datetimeFigureOut">
              <a:rPr lang="en-IN" smtClean="0"/>
              <a:pPr/>
              <a:t>21-03-2019</a:t>
            </a:fld>
            <a:endParaRPr lang="en-IN"/>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IN"/>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2BC5E402-D9B1-437A-AA62-F5AB2B9DBD37}" type="slidenum">
              <a:rPr lang="en-IN" smtClean="0"/>
              <a:pPr/>
              <a:t>‹#›</a:t>
            </a:fld>
            <a:endParaRPr lang="en-IN"/>
          </a:p>
        </p:txBody>
      </p:sp>
    </p:spTree>
    <p:extLst>
      <p:ext uri="{BB962C8B-B14F-4D97-AF65-F5344CB8AC3E}">
        <p14:creationId xmlns="" xmlns:p14="http://schemas.microsoft.com/office/powerpoint/2010/main" val="943734440"/>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Unit-2</a:t>
            </a:r>
            <a:endParaRPr lang="en-IN" dirty="0"/>
          </a:p>
        </p:txBody>
      </p:sp>
      <p:sp>
        <p:nvSpPr>
          <p:cNvPr id="3" name="Subtitle 2"/>
          <p:cNvSpPr>
            <a:spLocks noGrp="1"/>
          </p:cNvSpPr>
          <p:nvPr>
            <p:ph type="subTitle" idx="1"/>
          </p:nvPr>
        </p:nvSpPr>
        <p:spPr/>
        <p:txBody>
          <a:bodyPr/>
          <a:lstStyle/>
          <a:p>
            <a:r>
              <a:rPr lang="en-IN" sz="2800" cap="none" dirty="0" smtClean="0">
                <a:solidFill>
                  <a:schemeClr val="bg1"/>
                </a:solidFill>
              </a:rPr>
              <a:t>Organisation Structure And Functions</a:t>
            </a:r>
            <a:endParaRPr lang="en-IN" sz="2800" dirty="0" smtClean="0">
              <a:solidFill>
                <a:schemeClr val="bg1"/>
              </a:solidFill>
            </a:endParaRPr>
          </a:p>
          <a:p>
            <a:endParaRPr lang="en-IN" dirty="0"/>
          </a:p>
        </p:txBody>
      </p:sp>
    </p:spTree>
    <p:extLst>
      <p:ext uri="{BB962C8B-B14F-4D97-AF65-F5344CB8AC3E}">
        <p14:creationId xmlns="" xmlns:p14="http://schemas.microsoft.com/office/powerpoint/2010/main" val="1540048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a:scene3d>
              <a:camera prst="orthographicFront"/>
              <a:lightRig rig="threePt" dir="t"/>
            </a:scene3d>
            <a:sp3d extrusionH="57150">
              <a:extrusionClr>
                <a:schemeClr val="bg1"/>
              </a:extrusionClr>
            </a:sp3d>
          </a:bodyPr>
          <a:lstStyle/>
          <a:p>
            <a:pPr marL="0" indent="0">
              <a:buNone/>
            </a:pPr>
            <a:r>
              <a:rPr lang="en-US" sz="4000" b="1" u="sng" dirty="0">
                <a:solidFill>
                  <a:schemeClr val="bg1"/>
                </a:solidFill>
              </a:rPr>
              <a:t>Bureaucratic structures- </a:t>
            </a:r>
            <a:endParaRPr lang="en-IN" sz="4000" dirty="0">
              <a:solidFill>
                <a:schemeClr val="bg1"/>
              </a:solidFill>
            </a:endParaRPr>
          </a:p>
          <a:p>
            <a:pPr marL="0" lvl="0" indent="0">
              <a:buNone/>
            </a:pPr>
            <a:r>
              <a:rPr lang="en-US" sz="4000" b="1" dirty="0">
                <a:solidFill>
                  <a:schemeClr val="bg1"/>
                </a:solidFill>
              </a:rPr>
              <a:t>In its simplest form, a tall structure results in one long chain of command similar to the military. </a:t>
            </a:r>
            <a:endParaRPr lang="en-IN" sz="4000" b="1"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41274275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bg1"/>
                </a:solidFill>
              </a:rPr>
              <a:t>Bureaucratic structures- </a:t>
            </a:r>
            <a:r>
              <a:rPr lang="en-IN" dirty="0">
                <a:solidFill>
                  <a:schemeClr val="bg1"/>
                </a:solidFill>
              </a:rPr>
              <a:t/>
            </a:r>
            <a:br>
              <a:rPr lang="en-IN" dirty="0">
                <a:solidFill>
                  <a:schemeClr val="bg1"/>
                </a:solidFill>
              </a:rPr>
            </a:br>
            <a:endParaRPr lang="en-IN" dirty="0"/>
          </a:p>
        </p:txBody>
      </p:sp>
      <p:pic>
        <p:nvPicPr>
          <p:cNvPr id="4" name="Content Placeholder 3"/>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914400" y="2025748"/>
            <a:ext cx="10789919" cy="4670474"/>
          </a:xfrm>
        </p:spPr>
      </p:pic>
    </p:spTree>
    <p:extLst>
      <p:ext uri="{BB962C8B-B14F-4D97-AF65-F5344CB8AC3E}">
        <p14:creationId xmlns="" xmlns:p14="http://schemas.microsoft.com/office/powerpoint/2010/main" val="29827717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ADVANTAGES:</a:t>
            </a:r>
            <a:r>
              <a:rPr lang="en-IN" dirty="0"/>
              <a:t/>
            </a:r>
            <a:br>
              <a:rPr lang="en-IN" dirty="0"/>
            </a:br>
            <a:endParaRPr lang="en-IN" dirty="0"/>
          </a:p>
        </p:txBody>
      </p:sp>
      <p:sp>
        <p:nvSpPr>
          <p:cNvPr id="3" name="Content Placeholder 2"/>
          <p:cNvSpPr>
            <a:spLocks noGrp="1"/>
          </p:cNvSpPr>
          <p:nvPr>
            <p:ph idx="1"/>
          </p:nvPr>
        </p:nvSpPr>
        <p:spPr>
          <a:xfrm>
            <a:off x="309489" y="2011680"/>
            <a:ext cx="11746523" cy="4684542"/>
          </a:xfrm>
          <a:solidFill>
            <a:srgbClr val="002060"/>
          </a:solidFill>
        </p:spPr>
        <p:txBody>
          <a:bodyPr>
            <a:normAutofit fontScale="70000" lnSpcReduction="20000"/>
            <a:scene3d>
              <a:camera prst="orthographicFront"/>
              <a:lightRig rig="threePt" dir="t"/>
            </a:scene3d>
            <a:sp3d extrusionH="57150">
              <a:extrusionClr>
                <a:schemeClr val="bg1"/>
              </a:extrusionClr>
            </a:sp3d>
          </a:bodyPr>
          <a:lstStyle/>
          <a:p>
            <a:pPr lvl="0"/>
            <a:r>
              <a:rPr lang="en-US" sz="4000" dirty="0">
                <a:solidFill>
                  <a:schemeClr val="bg1"/>
                </a:solidFill>
              </a:rPr>
              <a:t>The quality of performance will improve due to close supervision.</a:t>
            </a:r>
            <a:endParaRPr lang="en-IN" sz="4000" dirty="0">
              <a:solidFill>
                <a:schemeClr val="bg1"/>
              </a:solidFill>
            </a:endParaRPr>
          </a:p>
          <a:p>
            <a:pPr lvl="0"/>
            <a:r>
              <a:rPr lang="en-US" sz="4000" dirty="0">
                <a:solidFill>
                  <a:schemeClr val="bg1"/>
                </a:solidFill>
              </a:rPr>
              <a:t>Discipline will improve.</a:t>
            </a:r>
            <a:endParaRPr lang="en-IN" sz="4000" dirty="0">
              <a:solidFill>
                <a:schemeClr val="bg1"/>
              </a:solidFill>
            </a:endParaRPr>
          </a:p>
          <a:p>
            <a:pPr lvl="0"/>
            <a:r>
              <a:rPr lang="en-US" sz="4000" dirty="0">
                <a:solidFill>
                  <a:schemeClr val="bg1"/>
                </a:solidFill>
              </a:rPr>
              <a:t>Superior - Subordinate relations will improve.</a:t>
            </a:r>
            <a:endParaRPr lang="en-IN" sz="4000" dirty="0">
              <a:solidFill>
                <a:schemeClr val="bg1"/>
              </a:solidFill>
            </a:endParaRPr>
          </a:p>
          <a:p>
            <a:pPr lvl="0"/>
            <a:r>
              <a:rPr lang="en-US" sz="4000" dirty="0">
                <a:solidFill>
                  <a:schemeClr val="bg1"/>
                </a:solidFill>
              </a:rPr>
              <a:t>Control and Supervision will become easy and convenient.</a:t>
            </a:r>
            <a:endParaRPr lang="en-IN" sz="4000" dirty="0">
              <a:solidFill>
                <a:schemeClr val="bg1"/>
              </a:solidFill>
            </a:endParaRPr>
          </a:p>
          <a:p>
            <a:pPr lvl="0"/>
            <a:r>
              <a:rPr lang="en-US" sz="4000" dirty="0">
                <a:solidFill>
                  <a:schemeClr val="bg1"/>
                </a:solidFill>
              </a:rPr>
              <a:t>The manager gets more time to plan and </a:t>
            </a:r>
            <a:r>
              <a:rPr lang="en-US" sz="4000" dirty="0" err="1">
                <a:solidFill>
                  <a:schemeClr val="bg1"/>
                </a:solidFill>
              </a:rPr>
              <a:t>organise</a:t>
            </a:r>
            <a:r>
              <a:rPr lang="en-US" sz="4000" dirty="0">
                <a:solidFill>
                  <a:schemeClr val="bg1"/>
                </a:solidFill>
              </a:rPr>
              <a:t> the future activities.</a:t>
            </a:r>
            <a:endParaRPr lang="en-IN" sz="4000" dirty="0">
              <a:solidFill>
                <a:schemeClr val="bg1"/>
              </a:solidFill>
            </a:endParaRPr>
          </a:p>
          <a:p>
            <a:pPr lvl="0"/>
            <a:r>
              <a:rPr lang="en-US" sz="4000" dirty="0">
                <a:solidFill>
                  <a:schemeClr val="bg1"/>
                </a:solidFill>
              </a:rPr>
              <a:t>The efforts of subordinates can be easily coordinated.</a:t>
            </a:r>
            <a:endParaRPr lang="en-IN" sz="4000" dirty="0">
              <a:solidFill>
                <a:schemeClr val="bg1"/>
              </a:solidFill>
            </a:endParaRPr>
          </a:p>
          <a:p>
            <a:pPr lvl="0"/>
            <a:r>
              <a:rPr lang="en-US" sz="4000" dirty="0">
                <a:solidFill>
                  <a:schemeClr val="bg1"/>
                </a:solidFill>
              </a:rPr>
              <a:t>Tall </a:t>
            </a:r>
            <a:r>
              <a:rPr lang="en-US" sz="4000" dirty="0" err="1">
                <a:solidFill>
                  <a:schemeClr val="bg1"/>
                </a:solidFill>
              </a:rPr>
              <a:t>Organisation</a:t>
            </a:r>
            <a:r>
              <a:rPr lang="en-US" sz="4000" dirty="0">
                <a:solidFill>
                  <a:schemeClr val="bg1"/>
                </a:solidFill>
              </a:rPr>
              <a:t> encourages development of staff.</a:t>
            </a:r>
            <a:endParaRPr lang="en-IN" sz="4000" dirty="0">
              <a:solidFill>
                <a:schemeClr val="bg1"/>
              </a:solidFill>
            </a:endParaRPr>
          </a:p>
          <a:p>
            <a:pPr lvl="0"/>
            <a:r>
              <a:rPr lang="en-US" sz="4000" dirty="0">
                <a:solidFill>
                  <a:schemeClr val="bg1"/>
                </a:solidFill>
              </a:rPr>
              <a:t>There is mutual trust between superior and subordinates</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39505501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DISADVANTAGES:</a:t>
            </a:r>
            <a:r>
              <a:rPr lang="en-IN" dirty="0"/>
              <a:t/>
            </a:r>
            <a:br>
              <a:rPr lang="en-IN" dirty="0"/>
            </a:br>
            <a:endParaRPr lang="en-IN" dirty="0"/>
          </a:p>
        </p:txBody>
      </p:sp>
      <p:sp>
        <p:nvSpPr>
          <p:cNvPr id="3" name="Content Placeholder 2"/>
          <p:cNvSpPr>
            <a:spLocks noGrp="1"/>
          </p:cNvSpPr>
          <p:nvPr>
            <p:ph idx="1"/>
          </p:nvPr>
        </p:nvSpPr>
        <p:spPr>
          <a:xfrm>
            <a:off x="0" y="1392702"/>
            <a:ext cx="11971606" cy="5465298"/>
          </a:xfrm>
          <a:solidFill>
            <a:srgbClr val="002060"/>
          </a:solidFill>
        </p:spPr>
        <p:txBody>
          <a:bodyPr>
            <a:noAutofit/>
            <a:scene3d>
              <a:camera prst="orthographicFront"/>
              <a:lightRig rig="threePt" dir="t"/>
            </a:scene3d>
            <a:sp3d extrusionH="57150">
              <a:extrusionClr>
                <a:schemeClr val="bg1"/>
              </a:extrusionClr>
            </a:sp3d>
          </a:bodyPr>
          <a:lstStyle/>
          <a:p>
            <a:pPr lvl="0"/>
            <a:r>
              <a:rPr lang="en-US" sz="3200" dirty="0">
                <a:solidFill>
                  <a:schemeClr val="bg1"/>
                </a:solidFill>
              </a:rPr>
              <a:t>Tall </a:t>
            </a:r>
            <a:r>
              <a:rPr lang="en-US" sz="3200" dirty="0" err="1">
                <a:solidFill>
                  <a:schemeClr val="bg1"/>
                </a:solidFill>
              </a:rPr>
              <a:t>Organisation</a:t>
            </a:r>
            <a:r>
              <a:rPr lang="en-US" sz="3200" dirty="0">
                <a:solidFill>
                  <a:schemeClr val="bg1"/>
                </a:solidFill>
              </a:rPr>
              <a:t> creates many levels of management.</a:t>
            </a:r>
            <a:endParaRPr lang="en-IN" sz="3200" dirty="0">
              <a:solidFill>
                <a:schemeClr val="bg1"/>
              </a:solidFill>
            </a:endParaRPr>
          </a:p>
          <a:p>
            <a:pPr lvl="0"/>
            <a:r>
              <a:rPr lang="en-US" sz="3200" dirty="0">
                <a:solidFill>
                  <a:schemeClr val="bg1"/>
                </a:solidFill>
              </a:rPr>
              <a:t>There are many delays and distortion in communication.</a:t>
            </a:r>
            <a:endParaRPr lang="en-IN" sz="3200" dirty="0">
              <a:solidFill>
                <a:schemeClr val="bg1"/>
              </a:solidFill>
            </a:endParaRPr>
          </a:p>
          <a:p>
            <a:pPr lvl="0"/>
            <a:r>
              <a:rPr lang="en-US" sz="3200" dirty="0">
                <a:solidFill>
                  <a:schemeClr val="bg1"/>
                </a:solidFill>
              </a:rPr>
              <a:t>Decisions and actions are delayed.</a:t>
            </a:r>
            <a:endParaRPr lang="en-IN" sz="3200" dirty="0">
              <a:solidFill>
                <a:schemeClr val="bg1"/>
              </a:solidFill>
            </a:endParaRPr>
          </a:p>
          <a:p>
            <a:pPr lvl="0"/>
            <a:r>
              <a:rPr lang="en-US" sz="3200" dirty="0">
                <a:solidFill>
                  <a:schemeClr val="bg1"/>
                </a:solidFill>
              </a:rPr>
              <a:t>It is very costly because there are many managers. The managers are paid high salaries.</a:t>
            </a:r>
            <a:endParaRPr lang="en-IN" sz="3200" dirty="0">
              <a:solidFill>
                <a:schemeClr val="bg1"/>
              </a:solidFill>
            </a:endParaRPr>
          </a:p>
          <a:p>
            <a:pPr lvl="0"/>
            <a:r>
              <a:rPr lang="en-US" sz="3200" dirty="0">
                <a:solidFill>
                  <a:schemeClr val="bg1"/>
                </a:solidFill>
              </a:rPr>
              <a:t>It is difficult to coordinate the activities of different levels.</a:t>
            </a:r>
            <a:endParaRPr lang="en-IN" sz="3200" dirty="0">
              <a:solidFill>
                <a:schemeClr val="bg1"/>
              </a:solidFill>
            </a:endParaRPr>
          </a:p>
          <a:p>
            <a:pPr lvl="0"/>
            <a:r>
              <a:rPr lang="en-US" sz="3200" dirty="0">
                <a:solidFill>
                  <a:schemeClr val="bg1"/>
                </a:solidFill>
              </a:rPr>
              <a:t>There is strict supervision. So the subordinates do not have any freedom.</a:t>
            </a:r>
            <a:endParaRPr lang="en-IN" sz="3200" dirty="0">
              <a:solidFill>
                <a:schemeClr val="bg1"/>
              </a:solidFill>
            </a:endParaRPr>
          </a:p>
          <a:p>
            <a:pPr lvl="0"/>
            <a:r>
              <a:rPr lang="en-US" sz="3200" dirty="0">
                <a:solidFill>
                  <a:schemeClr val="bg1"/>
                </a:solidFill>
              </a:rPr>
              <a:t>Tall </a:t>
            </a:r>
            <a:r>
              <a:rPr lang="en-US" sz="3200" dirty="0" err="1">
                <a:solidFill>
                  <a:schemeClr val="bg1"/>
                </a:solidFill>
              </a:rPr>
              <a:t>Organisation</a:t>
            </a:r>
            <a:r>
              <a:rPr lang="en-US" sz="3200" dirty="0">
                <a:solidFill>
                  <a:schemeClr val="bg1"/>
                </a:solidFill>
              </a:rPr>
              <a:t> is not suitable for routine and </a:t>
            </a:r>
            <a:r>
              <a:rPr lang="en-US" sz="3200" dirty="0" err="1" smtClean="0">
                <a:solidFill>
                  <a:schemeClr val="bg1"/>
                </a:solidFill>
              </a:rPr>
              <a:t>standardised</a:t>
            </a:r>
            <a:r>
              <a:rPr lang="en-US" sz="3200" dirty="0" smtClean="0">
                <a:solidFill>
                  <a:schemeClr val="bg1"/>
                </a:solidFill>
              </a:rPr>
              <a:t> </a:t>
            </a:r>
            <a:r>
              <a:rPr lang="en-US" sz="3200" dirty="0">
                <a:solidFill>
                  <a:schemeClr val="bg1"/>
                </a:solidFill>
              </a:rPr>
              <a:t>jobs.</a:t>
            </a:r>
            <a:endParaRPr lang="en-IN" sz="3200" dirty="0">
              <a:solidFill>
                <a:schemeClr val="bg1"/>
              </a:solidFill>
            </a:endParaRPr>
          </a:p>
          <a:p>
            <a:pPr lvl="0"/>
            <a:r>
              <a:rPr lang="en-US" sz="3200" dirty="0">
                <a:solidFill>
                  <a:schemeClr val="bg1"/>
                </a:solidFill>
              </a:rPr>
              <a:t>Here, managers may became more dominating.</a:t>
            </a:r>
            <a:endParaRPr lang="en-IN" sz="3200" dirty="0">
              <a:solidFill>
                <a:schemeClr val="bg1"/>
              </a:solidFill>
            </a:endParaRPr>
          </a:p>
          <a:p>
            <a:pPr marL="0" indent="0">
              <a:buNone/>
            </a:pPr>
            <a:endParaRPr lang="en-IN" sz="3200" dirty="0">
              <a:solidFill>
                <a:schemeClr val="bg1"/>
              </a:solidFill>
            </a:endParaRPr>
          </a:p>
        </p:txBody>
      </p:sp>
    </p:spTree>
    <p:extLst>
      <p:ext uri="{BB962C8B-B14F-4D97-AF65-F5344CB8AC3E}">
        <p14:creationId xmlns="" xmlns:p14="http://schemas.microsoft.com/office/powerpoint/2010/main" val="30959868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Post-bureaucratic Structures</a:t>
            </a:r>
            <a:endParaRPr lang="en-IN" dirty="0"/>
          </a:p>
        </p:txBody>
      </p:sp>
      <p:sp>
        <p:nvSpPr>
          <p:cNvPr id="3" name="Content Placeholder 2"/>
          <p:cNvSpPr>
            <a:spLocks noGrp="1"/>
          </p:cNvSpPr>
          <p:nvPr>
            <p:ph idx="1"/>
          </p:nvPr>
        </p:nvSpPr>
        <p:spPr>
          <a:xfrm>
            <a:off x="253219" y="1969477"/>
            <a:ext cx="11605846" cy="4726745"/>
          </a:xfrm>
          <a:solidFill>
            <a:srgbClr val="002060"/>
          </a:solidFill>
        </p:spPr>
        <p:txBody>
          <a:bodyPr>
            <a:normAutofit/>
            <a:scene3d>
              <a:camera prst="orthographicFront"/>
              <a:lightRig rig="threePt" dir="t"/>
            </a:scene3d>
            <a:sp3d extrusionH="57150">
              <a:extrusionClr>
                <a:schemeClr val="bg1"/>
              </a:extrusionClr>
            </a:sp3d>
          </a:bodyPr>
          <a:lstStyle/>
          <a:p>
            <a:pPr marL="0" lvl="0" indent="0">
              <a:buNone/>
            </a:pPr>
            <a:r>
              <a:rPr lang="en-US" sz="4000" dirty="0">
                <a:solidFill>
                  <a:schemeClr val="bg1"/>
                </a:solidFill>
              </a:rPr>
              <a:t>The organizations that follow post-bureaucratic structures still inherit the strict hierarchies, but open to more modern ideas and methodologies. They follow techniques such as total quality management (TQM), culture management, etc.</a:t>
            </a:r>
            <a:r>
              <a:rPr lang="en-US" sz="4000" b="1" dirty="0">
                <a:solidFill>
                  <a:schemeClr val="bg1"/>
                </a:solidFill>
              </a:rPr>
              <a:t> </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17052759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Post-bureaucratic Structures</a:t>
            </a:r>
            <a:endParaRPr lang="en-IN" dirty="0"/>
          </a:p>
        </p:txBody>
      </p:sp>
      <p:pic>
        <p:nvPicPr>
          <p:cNvPr id="4" name="Content Placeholder 3"/>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604911" y="2391508"/>
            <a:ext cx="9931791" cy="4121834"/>
          </a:xfrm>
        </p:spPr>
      </p:pic>
    </p:spTree>
    <p:extLst>
      <p:ext uri="{BB962C8B-B14F-4D97-AF65-F5344CB8AC3E}">
        <p14:creationId xmlns="" xmlns:p14="http://schemas.microsoft.com/office/powerpoint/2010/main" val="25038917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
            </a:r>
            <a:br>
              <a:rPr lang="en-US" b="1" u="sng" dirty="0" smtClean="0"/>
            </a:br>
            <a:r>
              <a:rPr lang="en-US" b="1" u="sng" dirty="0" smtClean="0"/>
              <a:t>Functional </a:t>
            </a:r>
            <a:r>
              <a:rPr lang="en-US" b="1" u="sng" dirty="0"/>
              <a:t>Structure</a:t>
            </a:r>
            <a:r>
              <a:rPr lang="en-IN" b="1" dirty="0"/>
              <a:t/>
            </a:r>
            <a:br>
              <a:rPr lang="en-IN" b="1" dirty="0"/>
            </a:br>
            <a:endParaRPr lang="en-IN" dirty="0"/>
          </a:p>
        </p:txBody>
      </p:sp>
      <p:sp>
        <p:nvSpPr>
          <p:cNvPr id="3" name="Content Placeholder 2"/>
          <p:cNvSpPr>
            <a:spLocks noGrp="1"/>
          </p:cNvSpPr>
          <p:nvPr>
            <p:ph idx="1"/>
          </p:nvPr>
        </p:nvSpPr>
        <p:spPr>
          <a:xfrm>
            <a:off x="267286" y="2138289"/>
            <a:ext cx="11268222" cy="4557933"/>
          </a:xfrm>
          <a:solidFill>
            <a:srgbClr val="002060"/>
          </a:solidFill>
        </p:spPr>
        <p:txBody>
          <a:bodyPr>
            <a:normAutofit fontScale="92500" lnSpcReduction="20000"/>
            <a:scene3d>
              <a:camera prst="orthographicFront"/>
              <a:lightRig rig="threePt" dir="t"/>
            </a:scene3d>
            <a:sp3d extrusionH="57150">
              <a:extrusionClr>
                <a:schemeClr val="bg1"/>
              </a:extrusionClr>
            </a:sp3d>
          </a:bodyPr>
          <a:lstStyle/>
          <a:p>
            <a:r>
              <a:rPr lang="en-US" sz="4000" dirty="0">
                <a:solidFill>
                  <a:schemeClr val="bg1"/>
                </a:solidFill>
              </a:rPr>
              <a:t>The organization is divided into segments based on the functions when managing. This allows the organization to enhance the efficiencies of these functional groups. As an example, take a software company.</a:t>
            </a:r>
            <a:endParaRPr lang="en-IN" sz="4000" dirty="0">
              <a:solidFill>
                <a:schemeClr val="bg1"/>
              </a:solidFill>
            </a:endParaRPr>
          </a:p>
          <a:p>
            <a:r>
              <a:rPr lang="en-US" sz="4000" dirty="0">
                <a:solidFill>
                  <a:schemeClr val="bg1"/>
                </a:solidFill>
              </a:rPr>
              <a:t>Software engineers will only staff the entire software development department. This way, management of this functional group becomes easy and effective.</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34682468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Virtual  organization </a:t>
            </a:r>
            <a:r>
              <a:rPr lang="en-IN" b="1" dirty="0"/>
              <a:t/>
            </a:r>
            <a:br>
              <a:rPr lang="en-IN" b="1" dirty="0"/>
            </a:b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fontScale="77500" lnSpcReduction="20000"/>
            <a:scene3d>
              <a:camera prst="orthographicFront"/>
              <a:lightRig rig="threePt" dir="t"/>
            </a:scene3d>
            <a:sp3d extrusionH="57150">
              <a:extrusionClr>
                <a:schemeClr val="bg1"/>
              </a:extrusionClr>
            </a:sp3d>
          </a:bodyPr>
          <a:lstStyle/>
          <a:p>
            <a:pPr marL="0" indent="0">
              <a:buNone/>
            </a:pPr>
            <a:r>
              <a:rPr lang="en-IN" sz="4000" dirty="0"/>
              <a:t> </a:t>
            </a:r>
          </a:p>
          <a:p>
            <a:pPr lvl="0"/>
            <a:r>
              <a:rPr lang="en-US" sz="4000" dirty="0">
                <a:solidFill>
                  <a:schemeClr val="bg1"/>
                </a:solidFill>
              </a:rPr>
              <a:t>uses information and communication technologies to replace or augment some aspect of the organization.</a:t>
            </a:r>
            <a:endParaRPr lang="en-IN" sz="4000" b="1" dirty="0">
              <a:solidFill>
                <a:schemeClr val="bg1"/>
              </a:solidFill>
            </a:endParaRPr>
          </a:p>
          <a:p>
            <a:pPr lvl="0"/>
            <a:r>
              <a:rPr lang="en-US" sz="4000" dirty="0">
                <a:solidFill>
                  <a:schemeClr val="bg1"/>
                </a:solidFill>
              </a:rPr>
              <a:t> People  are virtually organized primarily interact by electronic means.</a:t>
            </a:r>
            <a:endParaRPr lang="en-IN" sz="4000" b="1" dirty="0">
              <a:solidFill>
                <a:schemeClr val="bg1"/>
              </a:solidFill>
            </a:endParaRPr>
          </a:p>
          <a:p>
            <a:pPr lvl="0"/>
            <a:r>
              <a:rPr lang="en-US" sz="4000" dirty="0">
                <a:solidFill>
                  <a:schemeClr val="bg1"/>
                </a:solidFill>
              </a:rPr>
              <a:t> </a:t>
            </a:r>
            <a:r>
              <a:rPr lang="en-US" sz="4000" dirty="0" err="1">
                <a:solidFill>
                  <a:schemeClr val="bg1"/>
                </a:solidFill>
              </a:rPr>
              <a:t>eg</a:t>
            </a:r>
            <a:r>
              <a:rPr lang="en-US" sz="4000" dirty="0">
                <a:solidFill>
                  <a:schemeClr val="bg1"/>
                </a:solidFill>
              </a:rPr>
              <a:t>: many customer help desks link customers and consultants together via telephone or the Internet</a:t>
            </a:r>
            <a:endParaRPr lang="en-IN" sz="4000" b="1"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3505428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en-US" smtClean="0"/>
              <a:t>Human Resource Planning</a:t>
            </a:r>
          </a:p>
        </p:txBody>
      </p:sp>
      <p:sp>
        <p:nvSpPr>
          <p:cNvPr id="81923" name="Rectangle 3"/>
          <p:cNvSpPr>
            <a:spLocks noGrp="1" noChangeArrowheads="1"/>
          </p:cNvSpPr>
          <p:nvPr>
            <p:ph type="body" idx="1"/>
          </p:nvPr>
        </p:nvSpPr>
        <p:spPr>
          <a:xfrm>
            <a:off x="1154954" y="2292824"/>
            <a:ext cx="8825659" cy="3726976"/>
          </a:xfrm>
        </p:spPr>
        <p:txBody>
          <a:bodyPr>
            <a:noAutofit/>
          </a:bodyPr>
          <a:lstStyle/>
          <a:p>
            <a:pPr eaLnBrk="1" hangingPunct="1">
              <a:lnSpc>
                <a:spcPct val="120000"/>
              </a:lnSpc>
              <a:defRPr/>
            </a:pPr>
            <a:r>
              <a:rPr lang="en-US" sz="2400" b="1" dirty="0">
                <a:solidFill>
                  <a:schemeClr val="tx1"/>
                </a:solidFill>
              </a:rPr>
              <a:t>Meaning – Assessment of Human Resource Requirements &amp; also the time &amp; stages of requirement.</a:t>
            </a:r>
          </a:p>
          <a:p>
            <a:pPr eaLnBrk="1" hangingPunct="1">
              <a:lnSpc>
                <a:spcPct val="120000"/>
              </a:lnSpc>
              <a:defRPr/>
            </a:pPr>
            <a:endParaRPr lang="en-US" sz="2400" b="1" dirty="0">
              <a:solidFill>
                <a:schemeClr val="tx1"/>
              </a:solidFill>
            </a:endParaRPr>
          </a:p>
          <a:p>
            <a:pPr eaLnBrk="1" hangingPunct="1">
              <a:lnSpc>
                <a:spcPct val="120000"/>
              </a:lnSpc>
              <a:defRPr/>
            </a:pPr>
            <a:r>
              <a:rPr lang="en-US" sz="2400" b="1" dirty="0">
                <a:solidFill>
                  <a:schemeClr val="tx1"/>
                </a:solidFill>
              </a:rPr>
              <a:t>Right person ---At Right place ---At Right time.</a:t>
            </a:r>
          </a:p>
          <a:p>
            <a:pPr eaLnBrk="1" hangingPunct="1">
              <a:lnSpc>
                <a:spcPct val="120000"/>
              </a:lnSpc>
              <a:defRPr/>
            </a:pPr>
            <a:endParaRPr lang="en-US" sz="2400" b="1" dirty="0">
              <a:solidFill>
                <a:schemeClr val="tx1"/>
              </a:solidFill>
            </a:endParaRPr>
          </a:p>
          <a:p>
            <a:pPr eaLnBrk="1" hangingPunct="1">
              <a:lnSpc>
                <a:spcPct val="120000"/>
              </a:lnSpc>
              <a:defRPr/>
            </a:pPr>
            <a:r>
              <a:rPr lang="en-US" sz="2400" b="1" dirty="0">
                <a:solidFill>
                  <a:schemeClr val="tx1"/>
                </a:solidFill>
              </a:rPr>
              <a:t>Definition – HRP is defined as the process by which management determines how an org should move from its current manpower position to its desired manpower position.</a:t>
            </a:r>
          </a:p>
          <a:p>
            <a:pPr eaLnBrk="1" hangingPunct="1">
              <a:lnSpc>
                <a:spcPct val="120000"/>
              </a:lnSpc>
              <a:buFont typeface="Wingdings" panose="05000000000000000000" pitchFamily="2" charset="2"/>
              <a:buNone/>
              <a:defRPr/>
            </a:pPr>
            <a:r>
              <a:rPr lang="en-US" sz="2400" b="1" dirty="0">
                <a:solidFill>
                  <a:schemeClr val="tx1"/>
                </a:solidFill>
              </a:rPr>
              <a:t> </a:t>
            </a:r>
          </a:p>
        </p:txBody>
      </p:sp>
    </p:spTree>
    <p:extLst>
      <p:ext uri="{BB962C8B-B14F-4D97-AF65-F5344CB8AC3E}">
        <p14:creationId xmlns="" xmlns:p14="http://schemas.microsoft.com/office/powerpoint/2010/main" val="137196694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r>
              <a:rPr lang="en-US" smtClean="0"/>
              <a:t>Objectives of HRP</a:t>
            </a:r>
          </a:p>
        </p:txBody>
      </p:sp>
      <p:sp>
        <p:nvSpPr>
          <p:cNvPr id="82947" name="Rectangle 3"/>
          <p:cNvSpPr>
            <a:spLocks noGrp="1" noChangeArrowheads="1"/>
          </p:cNvSpPr>
          <p:nvPr>
            <p:ph type="body" idx="1"/>
          </p:nvPr>
        </p:nvSpPr>
        <p:spPr/>
        <p:txBody>
          <a:bodyPr>
            <a:normAutofit fontScale="92500" lnSpcReduction="20000"/>
          </a:bodyPr>
          <a:lstStyle/>
          <a:p>
            <a:pPr eaLnBrk="1" hangingPunct="1">
              <a:defRPr/>
            </a:pPr>
            <a:r>
              <a:rPr lang="en-US" sz="2800" b="1" dirty="0" smtClean="0"/>
              <a:t>To ensure optimum use of existing HR.</a:t>
            </a:r>
          </a:p>
          <a:p>
            <a:pPr eaLnBrk="1" hangingPunct="1">
              <a:defRPr/>
            </a:pPr>
            <a:r>
              <a:rPr lang="en-US" sz="2800" b="1" dirty="0" smtClean="0"/>
              <a:t>To forecast future requirement for HR.</a:t>
            </a:r>
          </a:p>
          <a:p>
            <a:pPr eaLnBrk="1" hangingPunct="1">
              <a:defRPr/>
            </a:pPr>
            <a:r>
              <a:rPr lang="en-US" sz="2800" b="1" dirty="0" smtClean="0"/>
              <a:t>To provide control measures to ensure that necessary HR are available as and when required.</a:t>
            </a:r>
          </a:p>
          <a:p>
            <a:pPr eaLnBrk="1" hangingPunct="1">
              <a:defRPr/>
            </a:pPr>
            <a:r>
              <a:rPr lang="en-US" sz="2800" b="1" dirty="0" smtClean="0"/>
              <a:t>To asses the surplus and shortage of HR. (Downsizing).</a:t>
            </a:r>
          </a:p>
          <a:p>
            <a:pPr eaLnBrk="1" hangingPunct="1">
              <a:defRPr/>
            </a:pPr>
            <a:r>
              <a:rPr lang="en-US" sz="2800" b="1" dirty="0" smtClean="0"/>
              <a:t>To anticipate the impact of technology on jobs and HR.</a:t>
            </a:r>
          </a:p>
          <a:p>
            <a:pPr eaLnBrk="1" hangingPunct="1">
              <a:buFont typeface="Wingdings" panose="05000000000000000000" pitchFamily="2" charset="2"/>
              <a:buNone/>
              <a:defRPr/>
            </a:pPr>
            <a:endParaRPr lang="en-US" dirty="0" smtClean="0"/>
          </a:p>
          <a:p>
            <a:pPr eaLnBrk="1" hangingPunct="1">
              <a:defRPr/>
            </a:pPr>
            <a:endParaRPr lang="en-US" dirty="0" smtClean="0"/>
          </a:p>
          <a:p>
            <a:pPr eaLnBrk="1" hangingPunct="1">
              <a:defRPr/>
            </a:pPr>
            <a:endParaRPr lang="en-US" dirty="0" smtClean="0"/>
          </a:p>
        </p:txBody>
      </p:sp>
    </p:spTree>
    <p:extLst>
      <p:ext uri="{BB962C8B-B14F-4D97-AF65-F5344CB8AC3E}">
        <p14:creationId xmlns="" xmlns:p14="http://schemas.microsoft.com/office/powerpoint/2010/main" val="22529598"/>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Concepts</a:t>
            </a: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a:scene3d>
              <a:camera prst="orthographicFront"/>
              <a:lightRig rig="threePt" dir="t"/>
            </a:scene3d>
            <a:sp3d extrusionH="57150">
              <a:extrusionClr>
                <a:schemeClr val="bg1"/>
              </a:extrusionClr>
            </a:sp3d>
          </a:bodyPr>
          <a:lstStyle/>
          <a:p>
            <a:pPr marL="0" indent="0">
              <a:buNone/>
            </a:pPr>
            <a:r>
              <a:rPr lang="en-US" sz="4000" b="1" u="sng" dirty="0" err="1">
                <a:solidFill>
                  <a:schemeClr val="bg1"/>
                </a:solidFill>
              </a:rPr>
              <a:t>Organisation</a:t>
            </a:r>
            <a:r>
              <a:rPr lang="en-US" sz="4000" b="1" dirty="0">
                <a:solidFill>
                  <a:schemeClr val="bg1"/>
                </a:solidFill>
              </a:rPr>
              <a:t> </a:t>
            </a:r>
            <a:r>
              <a:rPr lang="en-US" sz="4000" dirty="0">
                <a:solidFill>
                  <a:schemeClr val="bg1"/>
                </a:solidFill>
              </a:rPr>
              <a:t>is a social unit of people, systematically structured and managed to meet a need or to pursue collective goals on a continuing basis. </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2844231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defRPr/>
            </a:pPr>
            <a:r>
              <a:rPr lang="en-US" dirty="0" smtClean="0"/>
              <a:t>Objectives of HRP – Contd.</a:t>
            </a:r>
          </a:p>
        </p:txBody>
      </p:sp>
      <p:sp>
        <p:nvSpPr>
          <p:cNvPr id="83971" name="Rectangle 3"/>
          <p:cNvSpPr>
            <a:spLocks noGrp="1" noChangeArrowheads="1"/>
          </p:cNvSpPr>
          <p:nvPr>
            <p:ph type="body" idx="1"/>
          </p:nvPr>
        </p:nvSpPr>
        <p:spPr/>
        <p:txBody>
          <a:bodyPr>
            <a:normAutofit/>
          </a:bodyPr>
          <a:lstStyle/>
          <a:p>
            <a:pPr eaLnBrk="1" hangingPunct="1">
              <a:defRPr/>
            </a:pPr>
            <a:r>
              <a:rPr lang="en-US" sz="2400" b="1" dirty="0" smtClean="0"/>
              <a:t>To determine the level of Recruitment and Training.</a:t>
            </a:r>
          </a:p>
          <a:p>
            <a:pPr eaLnBrk="1" hangingPunct="1">
              <a:defRPr/>
            </a:pPr>
            <a:r>
              <a:rPr lang="en-US" sz="2400" b="1" dirty="0" smtClean="0"/>
              <a:t>To estimate the cost of HR and Housing needs of employees. (Or HRA).</a:t>
            </a:r>
          </a:p>
          <a:p>
            <a:pPr eaLnBrk="1" hangingPunct="1">
              <a:defRPr/>
            </a:pPr>
            <a:r>
              <a:rPr lang="en-US" sz="2400" b="1" dirty="0" smtClean="0"/>
              <a:t>To provide the basis of MDP.</a:t>
            </a:r>
          </a:p>
          <a:p>
            <a:pPr eaLnBrk="1" hangingPunct="1">
              <a:defRPr/>
            </a:pPr>
            <a:r>
              <a:rPr lang="en-US" sz="2400" b="1" dirty="0" smtClean="0"/>
              <a:t>To meet the needs of expansion and diversification </a:t>
            </a:r>
            <a:r>
              <a:rPr lang="en-US" sz="2400" b="1" dirty="0" err="1" smtClean="0"/>
              <a:t>programmes</a:t>
            </a:r>
            <a:r>
              <a:rPr lang="en-US" sz="2400" b="1" dirty="0" smtClean="0"/>
              <a:t>.</a:t>
            </a:r>
          </a:p>
        </p:txBody>
      </p:sp>
    </p:spTree>
    <p:extLst>
      <p:ext uri="{BB962C8B-B14F-4D97-AF65-F5344CB8AC3E}">
        <p14:creationId xmlns="" xmlns:p14="http://schemas.microsoft.com/office/powerpoint/2010/main" val="2838830882"/>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pPr eaLnBrk="1" hangingPunct="1">
              <a:defRPr/>
            </a:pPr>
            <a:r>
              <a:rPr lang="en-US" smtClean="0"/>
              <a:t>Importance of HRP</a:t>
            </a:r>
          </a:p>
        </p:txBody>
      </p:sp>
      <p:sp>
        <p:nvSpPr>
          <p:cNvPr id="84995" name="Rectangle 3"/>
          <p:cNvSpPr>
            <a:spLocks noGrp="1" noChangeArrowheads="1"/>
          </p:cNvSpPr>
          <p:nvPr>
            <p:ph type="body" idx="1"/>
          </p:nvPr>
        </p:nvSpPr>
        <p:spPr/>
        <p:txBody>
          <a:bodyPr>
            <a:noAutofit/>
          </a:bodyPr>
          <a:lstStyle/>
          <a:p>
            <a:pPr eaLnBrk="1" hangingPunct="1">
              <a:defRPr/>
            </a:pPr>
            <a:r>
              <a:rPr lang="en-US" sz="2400" b="1" dirty="0" smtClean="0"/>
              <a:t>Future Personnel needs</a:t>
            </a:r>
          </a:p>
          <a:p>
            <a:pPr eaLnBrk="1" hangingPunct="1">
              <a:defRPr/>
            </a:pPr>
            <a:endParaRPr lang="en-US" sz="2400" b="1" dirty="0" smtClean="0"/>
          </a:p>
          <a:p>
            <a:pPr eaLnBrk="1" hangingPunct="1">
              <a:defRPr/>
            </a:pPr>
            <a:r>
              <a:rPr lang="en-US" sz="2400" b="1" dirty="0" smtClean="0"/>
              <a:t>Creating highly talented personnel</a:t>
            </a:r>
          </a:p>
          <a:p>
            <a:pPr eaLnBrk="1" hangingPunct="1">
              <a:defRPr/>
            </a:pPr>
            <a:endParaRPr lang="en-US" sz="2400" b="1" dirty="0" smtClean="0"/>
          </a:p>
          <a:p>
            <a:pPr eaLnBrk="1" hangingPunct="1">
              <a:defRPr/>
            </a:pPr>
            <a:r>
              <a:rPr lang="en-US" sz="2400" b="1" dirty="0" smtClean="0"/>
              <a:t>International Strategies</a:t>
            </a:r>
          </a:p>
          <a:p>
            <a:pPr eaLnBrk="1" hangingPunct="1">
              <a:defRPr/>
            </a:pPr>
            <a:endParaRPr lang="en-US" sz="2400" b="1" dirty="0" smtClean="0"/>
          </a:p>
          <a:p>
            <a:pPr eaLnBrk="1" hangingPunct="1">
              <a:defRPr/>
            </a:pPr>
            <a:r>
              <a:rPr lang="en-US" sz="2400" b="1" dirty="0" smtClean="0"/>
              <a:t>Foundation of personnel function</a:t>
            </a:r>
          </a:p>
          <a:p>
            <a:pPr eaLnBrk="1" hangingPunct="1">
              <a:defRPr/>
            </a:pPr>
            <a:r>
              <a:rPr lang="en-US" sz="2400" b="1" dirty="0" smtClean="0"/>
              <a:t>Resistance to change and move</a:t>
            </a:r>
          </a:p>
        </p:txBody>
      </p:sp>
    </p:spTree>
    <p:extLst>
      <p:ext uri="{BB962C8B-B14F-4D97-AF65-F5344CB8AC3E}">
        <p14:creationId xmlns="" xmlns:p14="http://schemas.microsoft.com/office/powerpoint/2010/main" val="1255309900"/>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eaLnBrk="1" hangingPunct="1">
              <a:defRPr/>
            </a:pPr>
            <a:r>
              <a:rPr lang="en-US" smtClean="0"/>
              <a:t>HRP Process</a:t>
            </a:r>
          </a:p>
        </p:txBody>
      </p:sp>
      <p:grpSp>
        <p:nvGrpSpPr>
          <p:cNvPr id="2" name="Organization Chart 6"/>
          <p:cNvGrpSpPr>
            <a:grpSpLocks noChangeAspect="1"/>
          </p:cNvGrpSpPr>
          <p:nvPr/>
        </p:nvGrpSpPr>
        <p:grpSpPr bwMode="auto">
          <a:xfrm>
            <a:off x="1558132" y="1571625"/>
            <a:ext cx="9075736" cy="4229100"/>
            <a:chOff x="288" y="768"/>
            <a:chExt cx="863" cy="288"/>
          </a:xfrm>
        </p:grpSpPr>
        <p:sp>
          <p:nvSpPr>
            <p:cNvPr id="3" name="AutoShape 29"/>
            <p:cNvSpPr>
              <a:spLocks noChangeArrowheads="1"/>
            </p:cNvSpPr>
            <p:nvPr/>
          </p:nvSpPr>
          <p:spPr bwMode="auto">
            <a:xfrm>
              <a:off x="433" y="852"/>
              <a:ext cx="190" cy="16"/>
            </a:xfrm>
            <a:prstGeom prst="flowChart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HR Need Forecast</a:t>
              </a:r>
            </a:p>
          </p:txBody>
        </p:sp>
        <p:sp>
          <p:nvSpPr>
            <p:cNvPr id="4" name="AutoShape 30"/>
            <p:cNvSpPr>
              <a:spLocks noChangeArrowheads="1"/>
            </p:cNvSpPr>
            <p:nvPr/>
          </p:nvSpPr>
          <p:spPr bwMode="auto">
            <a:xfrm>
              <a:off x="670" y="892"/>
              <a:ext cx="191" cy="16"/>
            </a:xfrm>
            <a:prstGeom prst="flowChart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HR Programming</a:t>
              </a:r>
            </a:p>
          </p:txBody>
        </p:sp>
        <p:sp>
          <p:nvSpPr>
            <p:cNvPr id="5" name="AutoShape 31"/>
            <p:cNvSpPr>
              <a:spLocks noChangeArrowheads="1"/>
            </p:cNvSpPr>
            <p:nvPr/>
          </p:nvSpPr>
          <p:spPr bwMode="auto">
            <a:xfrm>
              <a:off x="670" y="932"/>
              <a:ext cx="191" cy="16"/>
            </a:xfrm>
            <a:prstGeom prst="flowChart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anose="020B0604020202020204" pitchFamily="34" charset="0"/>
                </a:rPr>
                <a:t>HRP Implementation</a:t>
              </a:r>
            </a:p>
          </p:txBody>
        </p:sp>
        <p:sp>
          <p:nvSpPr>
            <p:cNvPr id="6" name="AutoShape 32"/>
            <p:cNvSpPr>
              <a:spLocks noChangeArrowheads="1"/>
            </p:cNvSpPr>
            <p:nvPr/>
          </p:nvSpPr>
          <p:spPr bwMode="auto">
            <a:xfrm>
              <a:off x="670" y="964"/>
              <a:ext cx="192" cy="16"/>
            </a:xfrm>
            <a:prstGeom prst="flowChart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Arial" panose="020B0604020202020204" pitchFamily="34" charset="0"/>
                </a:rPr>
                <a:t>Control &amp; Evaluation</a:t>
              </a:r>
            </a:p>
          </p:txBody>
        </p:sp>
        <p:sp>
          <p:nvSpPr>
            <p:cNvPr id="7" name="AutoShape 33"/>
            <p:cNvSpPr>
              <a:spLocks noChangeArrowheads="1"/>
            </p:cNvSpPr>
            <p:nvPr/>
          </p:nvSpPr>
          <p:spPr bwMode="auto">
            <a:xfrm>
              <a:off x="922" y="1008"/>
              <a:ext cx="191" cy="16"/>
            </a:xfrm>
            <a:prstGeom prst="flowChart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Shortage</a:t>
              </a:r>
            </a:p>
          </p:txBody>
        </p:sp>
        <p:sp>
          <p:nvSpPr>
            <p:cNvPr id="8" name="AutoShape 34"/>
            <p:cNvSpPr>
              <a:spLocks noChangeArrowheads="1"/>
            </p:cNvSpPr>
            <p:nvPr/>
          </p:nvSpPr>
          <p:spPr bwMode="auto">
            <a:xfrm>
              <a:off x="410" y="1012"/>
              <a:ext cx="191" cy="16"/>
            </a:xfrm>
            <a:prstGeom prst="flowChartProcess">
              <a:avLst/>
            </a:prstGeom>
            <a:solidFill>
              <a:schemeClr val="accent1"/>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anose="020B0604020202020204" pitchFamily="34" charset="0"/>
                </a:rPr>
                <a:t>Surplus</a:t>
              </a:r>
            </a:p>
          </p:txBody>
        </p:sp>
        <p:sp>
          <p:nvSpPr>
            <p:cNvPr id="9" name="Line 38"/>
            <p:cNvSpPr>
              <a:spLocks noChangeShapeType="1"/>
            </p:cNvSpPr>
            <p:nvPr/>
          </p:nvSpPr>
          <p:spPr bwMode="auto">
            <a:xfrm>
              <a:off x="769" y="912"/>
              <a:ext cx="1" cy="20"/>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0" name="Line 39"/>
            <p:cNvSpPr>
              <a:spLocks noChangeShapeType="1"/>
            </p:cNvSpPr>
            <p:nvPr/>
          </p:nvSpPr>
          <p:spPr bwMode="auto">
            <a:xfrm>
              <a:off x="769" y="948"/>
              <a:ext cx="1" cy="14"/>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1" name="Line 40"/>
            <p:cNvSpPr>
              <a:spLocks noChangeShapeType="1"/>
            </p:cNvSpPr>
            <p:nvPr/>
          </p:nvSpPr>
          <p:spPr bwMode="auto">
            <a:xfrm>
              <a:off x="777" y="984"/>
              <a:ext cx="145" cy="36"/>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2" name="Line 42"/>
            <p:cNvSpPr>
              <a:spLocks noChangeShapeType="1"/>
            </p:cNvSpPr>
            <p:nvPr/>
          </p:nvSpPr>
          <p:spPr bwMode="auto">
            <a:xfrm>
              <a:off x="884" y="820"/>
              <a:ext cx="123" cy="28"/>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3" name="Line 43"/>
            <p:cNvSpPr>
              <a:spLocks noChangeShapeType="1"/>
            </p:cNvSpPr>
            <p:nvPr/>
          </p:nvSpPr>
          <p:spPr bwMode="auto">
            <a:xfrm>
              <a:off x="593" y="880"/>
              <a:ext cx="63" cy="16"/>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4" name="Line 44"/>
            <p:cNvSpPr>
              <a:spLocks noChangeShapeType="1"/>
            </p:cNvSpPr>
            <p:nvPr/>
          </p:nvSpPr>
          <p:spPr bwMode="auto">
            <a:xfrm>
              <a:off x="1006" y="872"/>
              <a:ext cx="8" cy="100"/>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5" name="Line 45"/>
            <p:cNvSpPr>
              <a:spLocks noChangeShapeType="1"/>
            </p:cNvSpPr>
            <p:nvPr/>
          </p:nvSpPr>
          <p:spPr bwMode="auto">
            <a:xfrm flipH="1">
              <a:off x="876" y="972"/>
              <a:ext cx="138" cy="1"/>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6" name="Line 46"/>
            <p:cNvSpPr>
              <a:spLocks noChangeShapeType="1"/>
            </p:cNvSpPr>
            <p:nvPr/>
          </p:nvSpPr>
          <p:spPr bwMode="auto">
            <a:xfrm>
              <a:off x="525" y="872"/>
              <a:ext cx="1" cy="104"/>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7" name="Line 47"/>
            <p:cNvSpPr>
              <a:spLocks noChangeShapeType="1"/>
            </p:cNvSpPr>
            <p:nvPr/>
          </p:nvSpPr>
          <p:spPr bwMode="auto">
            <a:xfrm>
              <a:off x="525" y="976"/>
              <a:ext cx="137" cy="1"/>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8" name="Line 48"/>
            <p:cNvSpPr>
              <a:spLocks noChangeShapeType="1"/>
            </p:cNvSpPr>
            <p:nvPr/>
          </p:nvSpPr>
          <p:spPr bwMode="auto">
            <a:xfrm flipH="1">
              <a:off x="868" y="876"/>
              <a:ext cx="69" cy="20"/>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19" name="Line 49"/>
            <p:cNvSpPr>
              <a:spLocks noChangeShapeType="1"/>
            </p:cNvSpPr>
            <p:nvPr/>
          </p:nvSpPr>
          <p:spPr bwMode="auto">
            <a:xfrm flipH="1">
              <a:off x="601" y="984"/>
              <a:ext cx="168" cy="40"/>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20" name="Line 50"/>
            <p:cNvSpPr>
              <a:spLocks noChangeShapeType="1"/>
            </p:cNvSpPr>
            <p:nvPr/>
          </p:nvSpPr>
          <p:spPr bwMode="auto">
            <a:xfrm flipH="1">
              <a:off x="517" y="820"/>
              <a:ext cx="122" cy="28"/>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21" name="Line 51"/>
            <p:cNvSpPr>
              <a:spLocks noChangeShapeType="1"/>
            </p:cNvSpPr>
            <p:nvPr/>
          </p:nvSpPr>
          <p:spPr bwMode="auto">
            <a:xfrm flipH="1" flipV="1">
              <a:off x="868" y="816"/>
              <a:ext cx="68" cy="16"/>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22" name="Line 52"/>
            <p:cNvSpPr>
              <a:spLocks noChangeShapeType="1"/>
            </p:cNvSpPr>
            <p:nvPr/>
          </p:nvSpPr>
          <p:spPr bwMode="auto">
            <a:xfrm flipV="1">
              <a:off x="624" y="816"/>
              <a:ext cx="31" cy="8"/>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23" name="Line 53"/>
            <p:cNvSpPr>
              <a:spLocks noChangeShapeType="1"/>
            </p:cNvSpPr>
            <p:nvPr/>
          </p:nvSpPr>
          <p:spPr bwMode="auto">
            <a:xfrm flipH="1" flipV="1">
              <a:off x="1006" y="868"/>
              <a:ext cx="1" cy="16"/>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sp>
          <p:nvSpPr>
            <p:cNvPr id="24" name="Line 54"/>
            <p:cNvSpPr>
              <a:spLocks noChangeShapeType="1"/>
            </p:cNvSpPr>
            <p:nvPr/>
          </p:nvSpPr>
          <p:spPr bwMode="auto">
            <a:xfrm flipH="1" flipV="1">
              <a:off x="525" y="868"/>
              <a:ext cx="1" cy="20"/>
            </a:xfrm>
            <a:prstGeom prst="line">
              <a:avLst/>
            </a:prstGeom>
            <a:noFill/>
            <a:ln w="76200">
              <a:solidFill>
                <a:schemeClr val="folHlink"/>
              </a:solidFill>
              <a:round/>
              <a:headEnd/>
              <a:tailEnd type="triangle" w="med" len="me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en-IN"/>
            </a:p>
          </p:txBody>
        </p:sp>
      </p:grpSp>
      <p:sp>
        <p:nvSpPr>
          <p:cNvPr id="4123" name="AutoShape 26"/>
          <p:cNvSpPr>
            <a:spLocks noChangeArrowheads="1"/>
          </p:cNvSpPr>
          <p:nvPr/>
        </p:nvSpPr>
        <p:spPr bwMode="auto">
          <a:xfrm>
            <a:off x="5486400" y="1371600"/>
            <a:ext cx="2133600" cy="304800"/>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Comic Sans MS" panose="030F0702030302020204" pitchFamily="66" charset="0"/>
              </a:defRPr>
            </a:lvl1pPr>
            <a:lvl2pPr marL="742950" indent="-285750">
              <a:spcBef>
                <a:spcPct val="20000"/>
              </a:spcBef>
              <a:buClr>
                <a:schemeClr val="tx2"/>
              </a:buClr>
              <a:buSzPct val="75000"/>
              <a:buFont typeface="Wingdings" panose="05000000000000000000" pitchFamily="2" charset="2"/>
              <a:buChar char="l"/>
              <a:defRPr sz="2800">
                <a:solidFill>
                  <a:schemeClr val="tx1"/>
                </a:solidFill>
                <a:latin typeface="Comic Sans MS" panose="030F0702030302020204" pitchFamily="66" charset="0"/>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Comic Sans MS" panose="030F0702030302020204" pitchFamily="66" charset="0"/>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Comic Sans MS" panose="030F0702030302020204" pitchFamily="66" charset="0"/>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9pPr>
          </a:lstStyle>
          <a:p>
            <a:pPr algn="ctr">
              <a:spcBef>
                <a:spcPct val="0"/>
              </a:spcBef>
              <a:buClrTx/>
              <a:buSzTx/>
              <a:buFontTx/>
              <a:buNone/>
            </a:pPr>
            <a:r>
              <a:rPr lang="en-US" sz="1800">
                <a:latin typeface="Arial" panose="020B0604020202020204" pitchFamily="34" charset="0"/>
              </a:rPr>
              <a:t>Environment</a:t>
            </a:r>
          </a:p>
        </p:txBody>
      </p:sp>
      <p:sp>
        <p:nvSpPr>
          <p:cNvPr id="4124" name="AutoShape 27"/>
          <p:cNvSpPr>
            <a:spLocks noChangeArrowheads="1"/>
          </p:cNvSpPr>
          <p:nvPr/>
        </p:nvSpPr>
        <p:spPr bwMode="auto">
          <a:xfrm>
            <a:off x="5486400" y="1981200"/>
            <a:ext cx="2133600" cy="304800"/>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Comic Sans MS" panose="030F0702030302020204" pitchFamily="66" charset="0"/>
              </a:defRPr>
            </a:lvl1pPr>
            <a:lvl2pPr marL="742950" indent="-285750">
              <a:spcBef>
                <a:spcPct val="20000"/>
              </a:spcBef>
              <a:buClr>
                <a:schemeClr val="tx2"/>
              </a:buClr>
              <a:buSzPct val="75000"/>
              <a:buFont typeface="Wingdings" panose="05000000000000000000" pitchFamily="2" charset="2"/>
              <a:buChar char="l"/>
              <a:defRPr sz="2800">
                <a:solidFill>
                  <a:schemeClr val="tx1"/>
                </a:solidFill>
                <a:latin typeface="Comic Sans MS" panose="030F0702030302020204" pitchFamily="66" charset="0"/>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Comic Sans MS" panose="030F0702030302020204" pitchFamily="66" charset="0"/>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Comic Sans MS" panose="030F0702030302020204" pitchFamily="66" charset="0"/>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9pPr>
          </a:lstStyle>
          <a:p>
            <a:pPr algn="ctr">
              <a:spcBef>
                <a:spcPct val="0"/>
              </a:spcBef>
              <a:buClrTx/>
              <a:buSzTx/>
              <a:buFontTx/>
              <a:buNone/>
            </a:pPr>
            <a:r>
              <a:rPr lang="en-US" sz="1400">
                <a:latin typeface="Arial" panose="020B0604020202020204" pitchFamily="34" charset="0"/>
              </a:rPr>
              <a:t>Org objectives &amp; policies</a:t>
            </a:r>
          </a:p>
        </p:txBody>
      </p:sp>
      <p:sp>
        <p:nvSpPr>
          <p:cNvPr id="4125" name="AutoShape 28"/>
          <p:cNvSpPr>
            <a:spLocks noChangeArrowheads="1"/>
          </p:cNvSpPr>
          <p:nvPr/>
        </p:nvSpPr>
        <p:spPr bwMode="auto">
          <a:xfrm>
            <a:off x="8077200" y="2743200"/>
            <a:ext cx="1905000" cy="304800"/>
          </a:xfrm>
          <a:prstGeom prst="flowChartProcess">
            <a:avLst/>
          </a:prstGeom>
          <a:solidFill>
            <a:schemeClr val="accent1"/>
          </a:solidFill>
          <a:ln w="9525">
            <a:solidFill>
              <a:schemeClr val="tx1"/>
            </a:solidFill>
            <a:miter lim="800000"/>
            <a:headEnd/>
            <a:tailEnd/>
          </a:ln>
        </p:spPr>
        <p:txBody>
          <a:bodyPr wrap="none" anchor="ctr"/>
          <a:lstStyle>
            <a:lvl1pPr>
              <a:spcBef>
                <a:spcPct val="20000"/>
              </a:spcBef>
              <a:buClr>
                <a:schemeClr val="hlink"/>
              </a:buClr>
              <a:buSzPct val="75000"/>
              <a:buFont typeface="Wingdings" panose="05000000000000000000" pitchFamily="2" charset="2"/>
              <a:buChar char="l"/>
              <a:defRPr sz="3200">
                <a:solidFill>
                  <a:schemeClr val="tx1"/>
                </a:solidFill>
                <a:latin typeface="Comic Sans MS" panose="030F0702030302020204" pitchFamily="66" charset="0"/>
              </a:defRPr>
            </a:lvl1pPr>
            <a:lvl2pPr marL="742950" indent="-285750">
              <a:spcBef>
                <a:spcPct val="20000"/>
              </a:spcBef>
              <a:buClr>
                <a:schemeClr val="tx2"/>
              </a:buClr>
              <a:buSzPct val="75000"/>
              <a:buFont typeface="Wingdings" panose="05000000000000000000" pitchFamily="2" charset="2"/>
              <a:buChar char="l"/>
              <a:defRPr sz="2800">
                <a:solidFill>
                  <a:schemeClr val="tx1"/>
                </a:solidFill>
                <a:latin typeface="Comic Sans MS" panose="030F0702030302020204" pitchFamily="66" charset="0"/>
              </a:defRPr>
            </a:lvl2pPr>
            <a:lvl3pPr marL="1143000" indent="-228600">
              <a:spcBef>
                <a:spcPct val="20000"/>
              </a:spcBef>
              <a:buClr>
                <a:schemeClr val="accent2"/>
              </a:buClr>
              <a:buSzPct val="75000"/>
              <a:buFont typeface="Wingdings" panose="05000000000000000000" pitchFamily="2" charset="2"/>
              <a:buChar char="l"/>
              <a:defRPr sz="2400">
                <a:solidFill>
                  <a:schemeClr val="tx1"/>
                </a:solidFill>
                <a:latin typeface="Comic Sans MS" panose="030F0702030302020204" pitchFamily="66" charset="0"/>
              </a:defRPr>
            </a:lvl3pPr>
            <a:lvl4pPr marL="1600200" indent="-228600">
              <a:spcBef>
                <a:spcPct val="20000"/>
              </a:spcBef>
              <a:buClr>
                <a:schemeClr val="folHlink"/>
              </a:buClr>
              <a:buSzPct val="75000"/>
              <a:buFont typeface="Wingdings" panose="05000000000000000000" pitchFamily="2" charset="2"/>
              <a:buChar char="l"/>
              <a:defRPr sz="2000">
                <a:solidFill>
                  <a:schemeClr val="tx1"/>
                </a:solidFill>
                <a:latin typeface="Comic Sans MS" panose="030F0702030302020204" pitchFamily="66" charset="0"/>
              </a:defRPr>
            </a:lvl4pPr>
            <a:lvl5pPr marL="2057400" indent="-228600">
              <a:spcBef>
                <a:spcPct val="20000"/>
              </a:spcBef>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tx1"/>
              </a:buClr>
              <a:buSzPct val="75000"/>
              <a:buFont typeface="Wingdings" panose="05000000000000000000" pitchFamily="2" charset="2"/>
              <a:buChar char="l"/>
              <a:defRPr sz="2000">
                <a:solidFill>
                  <a:schemeClr val="tx1"/>
                </a:solidFill>
                <a:latin typeface="Comic Sans MS" panose="030F0702030302020204" pitchFamily="66" charset="0"/>
              </a:defRPr>
            </a:lvl9pPr>
          </a:lstStyle>
          <a:p>
            <a:pPr algn="ctr">
              <a:spcBef>
                <a:spcPct val="0"/>
              </a:spcBef>
              <a:buClrTx/>
              <a:buSzTx/>
              <a:buFontTx/>
              <a:buNone/>
            </a:pPr>
            <a:r>
              <a:rPr lang="en-US" sz="1600">
                <a:latin typeface="Arial" panose="020B0604020202020204" pitchFamily="34" charset="0"/>
              </a:rPr>
              <a:t>HR Supply Forecast</a:t>
            </a:r>
          </a:p>
        </p:txBody>
      </p:sp>
    </p:spTree>
    <p:extLst>
      <p:ext uri="{BB962C8B-B14F-4D97-AF65-F5344CB8AC3E}">
        <p14:creationId xmlns="" xmlns:p14="http://schemas.microsoft.com/office/powerpoint/2010/main" val="2845710526"/>
      </p:ext>
    </p:extLst>
  </p:cSld>
  <p:clrMapOvr>
    <a:masterClrMapping/>
  </p:clrMapOvr>
  <p:transition spd="med">
    <p:checke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defRPr/>
            </a:pPr>
            <a:r>
              <a:rPr lang="en-US" smtClean="0"/>
              <a:t>HRP Process (Contd.)</a:t>
            </a:r>
          </a:p>
        </p:txBody>
      </p:sp>
      <p:sp>
        <p:nvSpPr>
          <p:cNvPr id="92163" name="Rectangle 3"/>
          <p:cNvSpPr>
            <a:spLocks noGrp="1" noChangeArrowheads="1"/>
          </p:cNvSpPr>
          <p:nvPr>
            <p:ph type="body" idx="1"/>
          </p:nvPr>
        </p:nvSpPr>
        <p:spPr/>
        <p:txBody>
          <a:bodyPr>
            <a:normAutofit fontScale="92500" lnSpcReduction="20000"/>
          </a:bodyPr>
          <a:lstStyle/>
          <a:p>
            <a:pPr marL="609600" indent="-609600">
              <a:defRPr/>
            </a:pPr>
            <a:r>
              <a:rPr lang="en-US" sz="3200" dirty="0" smtClean="0"/>
              <a:t>Environmental Scanning - :</a:t>
            </a:r>
          </a:p>
          <a:p>
            <a:pPr marL="609600" indent="-609600">
              <a:buFont typeface="Wingdings" panose="05000000000000000000" pitchFamily="2" charset="2"/>
              <a:buAutoNum type="arabicParenR"/>
              <a:defRPr/>
            </a:pPr>
            <a:endParaRPr lang="en-US" sz="3200" dirty="0" smtClean="0"/>
          </a:p>
          <a:p>
            <a:pPr marL="609600" indent="-609600">
              <a:buFont typeface="Wingdings" panose="05000000000000000000" pitchFamily="2" charset="2"/>
              <a:buAutoNum type="arabicParenR"/>
              <a:defRPr/>
            </a:pPr>
            <a:r>
              <a:rPr lang="en-US" sz="3200" dirty="0" smtClean="0"/>
              <a:t>Economic factors</a:t>
            </a:r>
          </a:p>
          <a:p>
            <a:pPr marL="609600" indent="-609600">
              <a:buFont typeface="Wingdings" panose="05000000000000000000" pitchFamily="2" charset="2"/>
              <a:buAutoNum type="arabicParenR"/>
              <a:defRPr/>
            </a:pPr>
            <a:r>
              <a:rPr lang="en-US" sz="3200" dirty="0" smtClean="0"/>
              <a:t>Technological Changes</a:t>
            </a:r>
          </a:p>
          <a:p>
            <a:pPr marL="609600" indent="-609600">
              <a:buFont typeface="Wingdings" panose="05000000000000000000" pitchFamily="2" charset="2"/>
              <a:buAutoNum type="arabicParenR"/>
              <a:defRPr/>
            </a:pPr>
            <a:r>
              <a:rPr lang="en-US" sz="3200" dirty="0" smtClean="0"/>
              <a:t>Demographic changes</a:t>
            </a:r>
          </a:p>
          <a:p>
            <a:pPr marL="609600" indent="-609600">
              <a:buFont typeface="Wingdings" panose="05000000000000000000" pitchFamily="2" charset="2"/>
              <a:buAutoNum type="arabicParenR"/>
              <a:defRPr/>
            </a:pPr>
            <a:r>
              <a:rPr lang="en-US" sz="3200" dirty="0" smtClean="0"/>
              <a:t>Political and legislative issues</a:t>
            </a:r>
          </a:p>
          <a:p>
            <a:pPr marL="609600" indent="-609600">
              <a:buFont typeface="Wingdings" panose="05000000000000000000" pitchFamily="2" charset="2"/>
              <a:buAutoNum type="arabicParenR"/>
              <a:defRPr/>
            </a:pPr>
            <a:r>
              <a:rPr lang="en-US" sz="3200" dirty="0" smtClean="0"/>
              <a:t>Social concerns</a:t>
            </a:r>
          </a:p>
          <a:p>
            <a:pPr marL="609600" indent="-609600">
              <a:buNone/>
              <a:defRPr/>
            </a:pPr>
            <a:endParaRPr lang="en-US" dirty="0" smtClean="0"/>
          </a:p>
          <a:p>
            <a:pPr marL="609600" indent="-609600">
              <a:buNone/>
              <a:defRPr/>
            </a:pPr>
            <a:endParaRPr lang="en-US" dirty="0" smtClean="0"/>
          </a:p>
        </p:txBody>
      </p:sp>
    </p:spTree>
    <p:extLst>
      <p:ext uri="{BB962C8B-B14F-4D97-AF65-F5344CB8AC3E}">
        <p14:creationId xmlns="" xmlns:p14="http://schemas.microsoft.com/office/powerpoint/2010/main" val="356836852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defRPr/>
            </a:pPr>
            <a:r>
              <a:rPr lang="en-US" smtClean="0"/>
              <a:t>HRP Process (Contd.)</a:t>
            </a:r>
          </a:p>
        </p:txBody>
      </p:sp>
      <p:sp>
        <p:nvSpPr>
          <p:cNvPr id="93187" name="Rectangle 3"/>
          <p:cNvSpPr>
            <a:spLocks noGrp="1" noChangeArrowheads="1"/>
          </p:cNvSpPr>
          <p:nvPr>
            <p:ph type="body" idx="1"/>
          </p:nvPr>
        </p:nvSpPr>
        <p:spPr/>
        <p:txBody>
          <a:bodyPr/>
          <a:lstStyle/>
          <a:p>
            <a:pPr eaLnBrk="1" hangingPunct="1">
              <a:defRPr/>
            </a:pPr>
            <a:r>
              <a:rPr lang="en-US" sz="2800" b="1" dirty="0" smtClean="0"/>
              <a:t>Org objectives and policies-:</a:t>
            </a:r>
          </a:p>
          <a:p>
            <a:pPr eaLnBrk="1" hangingPunct="1">
              <a:defRPr/>
            </a:pPr>
            <a:endParaRPr lang="en-US" sz="2800" b="1" dirty="0" smtClean="0"/>
          </a:p>
          <a:p>
            <a:pPr eaLnBrk="1" hangingPunct="1">
              <a:defRPr/>
            </a:pPr>
            <a:r>
              <a:rPr lang="en-US" sz="2800" b="1" dirty="0" smtClean="0"/>
              <a:t>HR plans need to be based on org objectives, this implies that the objectives of the HR plan must be derived from Org objectives. </a:t>
            </a:r>
          </a:p>
          <a:p>
            <a:pPr eaLnBrk="1" hangingPunct="1">
              <a:buFont typeface="Wingdings" panose="05000000000000000000" pitchFamily="2" charset="2"/>
              <a:buNone/>
              <a:defRPr/>
            </a:pPr>
            <a:endParaRPr lang="en-US" dirty="0" smtClean="0"/>
          </a:p>
          <a:p>
            <a:pPr eaLnBrk="1" hangingPunct="1">
              <a:buFont typeface="Wingdings" panose="05000000000000000000" pitchFamily="2" charset="2"/>
              <a:buNone/>
              <a:defRPr/>
            </a:pPr>
            <a:endParaRPr lang="en-US" dirty="0" smtClean="0"/>
          </a:p>
        </p:txBody>
      </p:sp>
    </p:spTree>
    <p:extLst>
      <p:ext uri="{BB962C8B-B14F-4D97-AF65-F5344CB8AC3E}">
        <p14:creationId xmlns="" xmlns:p14="http://schemas.microsoft.com/office/powerpoint/2010/main" val="1051638203"/>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en-US" smtClean="0"/>
              <a:t>HRP Process (Contd.)</a:t>
            </a:r>
          </a:p>
        </p:txBody>
      </p:sp>
      <p:sp>
        <p:nvSpPr>
          <p:cNvPr id="94211" name="Rectangle 3"/>
          <p:cNvSpPr>
            <a:spLocks noGrp="1" noChangeArrowheads="1"/>
          </p:cNvSpPr>
          <p:nvPr>
            <p:ph type="body" idx="1"/>
          </p:nvPr>
        </p:nvSpPr>
        <p:spPr>
          <a:xfrm>
            <a:off x="0" y="2603500"/>
            <a:ext cx="12192000" cy="4254500"/>
          </a:xfrm>
        </p:spPr>
        <p:txBody>
          <a:bodyPr>
            <a:normAutofit fontScale="77500" lnSpcReduction="20000"/>
          </a:bodyPr>
          <a:lstStyle/>
          <a:p>
            <a:pPr eaLnBrk="1" hangingPunct="1">
              <a:defRPr/>
            </a:pPr>
            <a:r>
              <a:rPr lang="en-US" sz="4100" b="1" dirty="0"/>
              <a:t>HR Demand forecast-:</a:t>
            </a:r>
          </a:p>
          <a:p>
            <a:pPr eaLnBrk="1" hangingPunct="1">
              <a:defRPr/>
            </a:pPr>
            <a:endParaRPr lang="en-US" sz="4100" b="1" dirty="0"/>
          </a:p>
          <a:p>
            <a:pPr eaLnBrk="1" hangingPunct="1">
              <a:defRPr/>
            </a:pPr>
            <a:r>
              <a:rPr lang="en-US" sz="4100" b="1" dirty="0"/>
              <a:t>The process of estimating the future quantity and quality of people required.</a:t>
            </a:r>
          </a:p>
          <a:p>
            <a:pPr eaLnBrk="1" hangingPunct="1">
              <a:defRPr/>
            </a:pPr>
            <a:r>
              <a:rPr lang="en-US" sz="4100" b="1" dirty="0"/>
              <a:t>The basis of forecast will be annual budget and long term corporate plans.</a:t>
            </a:r>
          </a:p>
          <a:p>
            <a:pPr eaLnBrk="1" hangingPunct="1">
              <a:defRPr/>
            </a:pPr>
            <a:r>
              <a:rPr lang="en-US" sz="4100" b="1" dirty="0"/>
              <a:t>Demand forecasting must consider </a:t>
            </a:r>
            <a:r>
              <a:rPr lang="en-US" sz="4100" b="1" dirty="0" smtClean="0"/>
              <a:t>(</a:t>
            </a:r>
            <a:r>
              <a:rPr lang="en-US" sz="4100" b="1" dirty="0"/>
              <a:t>Budget constraints, employee separations, production level) and external (Competition, laws, change in technology).</a:t>
            </a:r>
          </a:p>
          <a:p>
            <a:pPr eaLnBrk="1" hangingPunct="1">
              <a:buFont typeface="Wingdings" panose="05000000000000000000" pitchFamily="2" charset="2"/>
              <a:buNone/>
              <a:defRPr/>
            </a:pPr>
            <a:endParaRPr lang="en-US" sz="2800" dirty="0"/>
          </a:p>
        </p:txBody>
      </p:sp>
    </p:spTree>
    <p:extLst>
      <p:ext uri="{BB962C8B-B14F-4D97-AF65-F5344CB8AC3E}">
        <p14:creationId xmlns="" xmlns:p14="http://schemas.microsoft.com/office/powerpoint/2010/main" val="1521720005"/>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r>
              <a:rPr lang="en-US" smtClean="0"/>
              <a:t>HRP Process (Contd.)</a:t>
            </a:r>
          </a:p>
        </p:txBody>
      </p:sp>
      <p:sp>
        <p:nvSpPr>
          <p:cNvPr id="95235" name="Rectangle 3"/>
          <p:cNvSpPr>
            <a:spLocks noGrp="1" noChangeArrowheads="1"/>
          </p:cNvSpPr>
          <p:nvPr>
            <p:ph type="body" idx="1"/>
          </p:nvPr>
        </p:nvSpPr>
        <p:spPr>
          <a:xfrm>
            <a:off x="239151" y="2603500"/>
            <a:ext cx="11226017" cy="4254500"/>
          </a:xfrm>
        </p:spPr>
        <p:txBody>
          <a:bodyPr>
            <a:normAutofit fontScale="62500" lnSpcReduction="20000"/>
          </a:bodyPr>
          <a:lstStyle/>
          <a:p>
            <a:pPr eaLnBrk="1" hangingPunct="1">
              <a:lnSpc>
                <a:spcPct val="90000"/>
              </a:lnSpc>
              <a:defRPr/>
            </a:pPr>
            <a:r>
              <a:rPr lang="en-US" sz="4600" b="1" dirty="0"/>
              <a:t>Demand forecasting techniques are-:</a:t>
            </a:r>
          </a:p>
          <a:p>
            <a:pPr eaLnBrk="1" hangingPunct="1">
              <a:lnSpc>
                <a:spcPct val="90000"/>
              </a:lnSpc>
              <a:defRPr/>
            </a:pPr>
            <a:r>
              <a:rPr lang="en-US" sz="4600" b="1" dirty="0"/>
              <a:t>Managerial judgment</a:t>
            </a:r>
          </a:p>
          <a:p>
            <a:pPr eaLnBrk="1" hangingPunct="1">
              <a:lnSpc>
                <a:spcPct val="90000"/>
              </a:lnSpc>
              <a:defRPr/>
            </a:pPr>
            <a:r>
              <a:rPr lang="en-US" sz="4600" b="1" dirty="0"/>
              <a:t>Ratio trend analysis</a:t>
            </a:r>
          </a:p>
          <a:p>
            <a:pPr eaLnBrk="1" hangingPunct="1">
              <a:lnSpc>
                <a:spcPct val="90000"/>
              </a:lnSpc>
              <a:defRPr/>
            </a:pPr>
            <a:r>
              <a:rPr lang="en-US" sz="4600" b="1" dirty="0"/>
              <a:t>Delphi technique</a:t>
            </a:r>
          </a:p>
          <a:p>
            <a:pPr eaLnBrk="1" hangingPunct="1">
              <a:lnSpc>
                <a:spcPct val="90000"/>
              </a:lnSpc>
              <a:defRPr/>
            </a:pPr>
            <a:r>
              <a:rPr lang="en-US" sz="4600" b="1" dirty="0"/>
              <a:t>Regression analysis</a:t>
            </a:r>
          </a:p>
          <a:p>
            <a:pPr eaLnBrk="1" hangingPunct="1">
              <a:lnSpc>
                <a:spcPct val="90000"/>
              </a:lnSpc>
              <a:defRPr/>
            </a:pPr>
            <a:endParaRPr lang="en-US" sz="4600" b="1" dirty="0"/>
          </a:p>
          <a:p>
            <a:pPr eaLnBrk="1" hangingPunct="1">
              <a:lnSpc>
                <a:spcPct val="90000"/>
              </a:lnSpc>
              <a:defRPr/>
            </a:pPr>
            <a:r>
              <a:rPr lang="en-US" sz="4600" b="1" dirty="0"/>
              <a:t>HR Supply forecasting-:</a:t>
            </a:r>
          </a:p>
          <a:p>
            <a:pPr eaLnBrk="1" hangingPunct="1">
              <a:lnSpc>
                <a:spcPct val="90000"/>
              </a:lnSpc>
              <a:defRPr/>
            </a:pPr>
            <a:endParaRPr lang="en-US" sz="4600" dirty="0"/>
          </a:p>
          <a:p>
            <a:pPr eaLnBrk="1" hangingPunct="1">
              <a:lnSpc>
                <a:spcPct val="90000"/>
              </a:lnSpc>
              <a:defRPr/>
            </a:pPr>
            <a:r>
              <a:rPr lang="en-US" sz="4600" dirty="0"/>
              <a:t>Supply forecasting measures the number of people likely to be available from within and outside an org.</a:t>
            </a:r>
          </a:p>
          <a:p>
            <a:pPr eaLnBrk="1" hangingPunct="1">
              <a:lnSpc>
                <a:spcPct val="90000"/>
              </a:lnSpc>
              <a:defRPr/>
            </a:pPr>
            <a:endParaRPr lang="en-US" sz="2800" dirty="0"/>
          </a:p>
          <a:p>
            <a:pPr eaLnBrk="1" hangingPunct="1">
              <a:lnSpc>
                <a:spcPct val="90000"/>
              </a:lnSpc>
              <a:defRPr/>
            </a:pPr>
            <a:endParaRPr lang="en-US" sz="2800" dirty="0"/>
          </a:p>
        </p:txBody>
      </p:sp>
    </p:spTree>
    <p:extLst>
      <p:ext uri="{BB962C8B-B14F-4D97-AF65-F5344CB8AC3E}">
        <p14:creationId xmlns="" xmlns:p14="http://schemas.microsoft.com/office/powerpoint/2010/main" val="211930889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pPr eaLnBrk="1" hangingPunct="1">
              <a:defRPr/>
            </a:pPr>
            <a:r>
              <a:rPr lang="en-US" smtClean="0"/>
              <a:t>HRP Process (contd.)</a:t>
            </a:r>
          </a:p>
        </p:txBody>
      </p:sp>
      <p:sp>
        <p:nvSpPr>
          <p:cNvPr id="203779" name="Rectangle 3"/>
          <p:cNvSpPr>
            <a:spLocks noGrp="1" noChangeArrowheads="1"/>
          </p:cNvSpPr>
          <p:nvPr>
            <p:ph type="body" idx="1"/>
          </p:nvPr>
        </p:nvSpPr>
        <p:spPr/>
        <p:txBody>
          <a:bodyPr/>
          <a:lstStyle/>
          <a:p>
            <a:pPr eaLnBrk="1" hangingPunct="1">
              <a:lnSpc>
                <a:spcPct val="90000"/>
              </a:lnSpc>
              <a:defRPr/>
            </a:pPr>
            <a:r>
              <a:rPr lang="en-US" dirty="0" smtClean="0"/>
              <a:t>HR Programming-: </a:t>
            </a:r>
          </a:p>
          <a:p>
            <a:pPr eaLnBrk="1" hangingPunct="1">
              <a:lnSpc>
                <a:spcPct val="90000"/>
              </a:lnSpc>
              <a:defRPr/>
            </a:pPr>
            <a:r>
              <a:rPr lang="en-US" dirty="0" smtClean="0"/>
              <a:t>Once the Org’s HR Demand and Supply are forecast, the two must be reconciled or balanced in order that vacancies can be filled by the right employee at the right time. </a:t>
            </a:r>
          </a:p>
          <a:p>
            <a:pPr eaLnBrk="1" hangingPunct="1">
              <a:lnSpc>
                <a:spcPct val="90000"/>
              </a:lnSpc>
              <a:buFont typeface="Wingdings" panose="05000000000000000000" pitchFamily="2" charset="2"/>
              <a:buNone/>
              <a:defRPr/>
            </a:pPr>
            <a:endParaRPr lang="en-US" dirty="0" smtClean="0"/>
          </a:p>
          <a:p>
            <a:pPr eaLnBrk="1" hangingPunct="1">
              <a:lnSpc>
                <a:spcPct val="90000"/>
              </a:lnSpc>
              <a:defRPr/>
            </a:pPr>
            <a:r>
              <a:rPr lang="en-US" dirty="0" smtClean="0"/>
              <a:t>HR Plan Implementation-:</a:t>
            </a:r>
          </a:p>
          <a:p>
            <a:pPr eaLnBrk="1" hangingPunct="1">
              <a:lnSpc>
                <a:spcPct val="90000"/>
              </a:lnSpc>
              <a:defRPr/>
            </a:pPr>
            <a:r>
              <a:rPr lang="en-US" dirty="0" smtClean="0"/>
              <a:t>Implementation requires converting an HR plans into action. (Recruitment, Training, Succession plan etc.)</a:t>
            </a:r>
          </a:p>
        </p:txBody>
      </p:sp>
    </p:spTree>
    <p:extLst>
      <p:ext uri="{BB962C8B-B14F-4D97-AF65-F5344CB8AC3E}">
        <p14:creationId xmlns="" xmlns:p14="http://schemas.microsoft.com/office/powerpoint/2010/main" val="1173111589"/>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eaLnBrk="1" hangingPunct="1">
              <a:defRPr/>
            </a:pPr>
            <a:r>
              <a:rPr lang="en-US" smtClean="0"/>
              <a:t>HRP Process (contd.)</a:t>
            </a:r>
          </a:p>
        </p:txBody>
      </p:sp>
      <p:sp>
        <p:nvSpPr>
          <p:cNvPr id="208899" name="Rectangle 3"/>
          <p:cNvSpPr>
            <a:spLocks noGrp="1" noChangeArrowheads="1"/>
          </p:cNvSpPr>
          <p:nvPr>
            <p:ph type="body" idx="1"/>
          </p:nvPr>
        </p:nvSpPr>
        <p:spPr/>
        <p:txBody>
          <a:bodyPr/>
          <a:lstStyle/>
          <a:p>
            <a:pPr eaLnBrk="1" hangingPunct="1">
              <a:defRPr/>
            </a:pPr>
            <a:r>
              <a:rPr lang="en-US" smtClean="0"/>
              <a:t>Control and Evaluation -:</a:t>
            </a:r>
          </a:p>
          <a:p>
            <a:pPr eaLnBrk="1" hangingPunct="1">
              <a:buFont typeface="Wingdings" panose="05000000000000000000" pitchFamily="2" charset="2"/>
              <a:buNone/>
              <a:defRPr/>
            </a:pPr>
            <a:r>
              <a:rPr lang="en-US" smtClean="0"/>
              <a:t>   Critical to have proper control and regular checks to know the achievements of HRP.</a:t>
            </a:r>
          </a:p>
          <a:p>
            <a:pPr eaLnBrk="1" hangingPunct="1">
              <a:buFont typeface="Wingdings" panose="05000000000000000000" pitchFamily="2" charset="2"/>
              <a:buNone/>
              <a:defRPr/>
            </a:pPr>
            <a:endParaRPr lang="en-US" smtClean="0"/>
          </a:p>
          <a:p>
            <a:pPr eaLnBrk="1" hangingPunct="1">
              <a:buFont typeface="Wingdings" panose="05000000000000000000" pitchFamily="2" charset="2"/>
              <a:buNone/>
              <a:defRPr/>
            </a:pPr>
            <a:r>
              <a:rPr lang="en-US" smtClean="0"/>
              <a:t>   Surplus                              Shortage</a:t>
            </a:r>
          </a:p>
          <a:p>
            <a:pPr eaLnBrk="1" hangingPunct="1">
              <a:buFont typeface="Wingdings" panose="05000000000000000000" pitchFamily="2" charset="2"/>
              <a:buNone/>
              <a:defRPr/>
            </a:pPr>
            <a:r>
              <a:rPr lang="en-US" smtClean="0"/>
              <a:t>                                                      </a:t>
            </a:r>
          </a:p>
          <a:p>
            <a:pPr eaLnBrk="1" hangingPunct="1">
              <a:buFont typeface="Wingdings" panose="05000000000000000000" pitchFamily="2" charset="2"/>
              <a:buNone/>
              <a:defRPr/>
            </a:pPr>
            <a:r>
              <a:rPr lang="en-US" smtClean="0"/>
              <a:t>   Restricted hiring                   R &amp; S</a:t>
            </a:r>
          </a:p>
          <a:p>
            <a:pPr eaLnBrk="1" hangingPunct="1">
              <a:buFont typeface="Wingdings" panose="05000000000000000000" pitchFamily="2" charset="2"/>
              <a:buNone/>
              <a:defRPr/>
            </a:pPr>
            <a:r>
              <a:rPr lang="en-US" smtClean="0"/>
              <a:t>   VRS, Lay off </a:t>
            </a:r>
          </a:p>
        </p:txBody>
      </p:sp>
      <p:sp>
        <p:nvSpPr>
          <p:cNvPr id="70660" name="Line 4"/>
          <p:cNvSpPr>
            <a:spLocks noChangeShapeType="1"/>
          </p:cNvSpPr>
          <p:nvPr/>
        </p:nvSpPr>
        <p:spPr bwMode="auto">
          <a:xfrm>
            <a:off x="1691185" y="4320654"/>
            <a:ext cx="0" cy="533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IN"/>
          </a:p>
        </p:txBody>
      </p:sp>
      <p:sp>
        <p:nvSpPr>
          <p:cNvPr id="70661" name="Line 5"/>
          <p:cNvSpPr>
            <a:spLocks noChangeShapeType="1"/>
          </p:cNvSpPr>
          <p:nvPr/>
        </p:nvSpPr>
        <p:spPr bwMode="auto">
          <a:xfrm>
            <a:off x="4513997" y="4396854"/>
            <a:ext cx="0" cy="4572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a:lstStyle/>
          <a:p>
            <a:endParaRPr lang="en-IN"/>
          </a:p>
        </p:txBody>
      </p:sp>
    </p:spTree>
    <p:extLst>
      <p:ext uri="{BB962C8B-B14F-4D97-AF65-F5344CB8AC3E}">
        <p14:creationId xmlns="" xmlns:p14="http://schemas.microsoft.com/office/powerpoint/2010/main" val="235835716"/>
      </p:ext>
    </p:extLst>
  </p:cSld>
  <p:clrMapOvr>
    <a:masterClrMapping/>
  </p:clrMapOvr>
  <mc:AlternateContent xmlns:mc="http://schemas.openxmlformats.org/markup-compatibility/2006">
    <mc:Choice xmlns=""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lstStyle/>
          <a:p>
            <a:endParaRPr lang="en-IN"/>
          </a:p>
        </p:txBody>
      </p:sp>
    </p:spTree>
    <p:extLst>
      <p:ext uri="{BB962C8B-B14F-4D97-AF65-F5344CB8AC3E}">
        <p14:creationId xmlns="" xmlns:p14="http://schemas.microsoft.com/office/powerpoint/2010/main" val="3829672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Concepts</a:t>
            </a: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a:scene3d>
              <a:camera prst="orthographicFront"/>
              <a:lightRig rig="threePt" dir="t"/>
            </a:scene3d>
            <a:sp3d extrusionH="57150">
              <a:extrusionClr>
                <a:schemeClr val="bg1"/>
              </a:extrusionClr>
            </a:sp3d>
          </a:bodyPr>
          <a:lstStyle/>
          <a:p>
            <a:r>
              <a:rPr lang="en-US" sz="4000" b="1" dirty="0" smtClean="0">
                <a:solidFill>
                  <a:schemeClr val="bg1"/>
                </a:solidFill>
              </a:rPr>
              <a:t>AUTHORITY</a:t>
            </a:r>
            <a:r>
              <a:rPr lang="en-US" sz="4000" i="1" dirty="0" smtClean="0">
                <a:solidFill>
                  <a:schemeClr val="bg1"/>
                </a:solidFill>
              </a:rPr>
              <a:t> </a:t>
            </a:r>
            <a:endParaRPr lang="en-IN" sz="4000" dirty="0">
              <a:solidFill>
                <a:schemeClr val="bg1"/>
              </a:solidFill>
            </a:endParaRPr>
          </a:p>
          <a:p>
            <a:r>
              <a:rPr lang="en-US" sz="4000" b="1" dirty="0">
                <a:solidFill>
                  <a:schemeClr val="bg1"/>
                </a:solidFill>
              </a:rPr>
              <a:t>RESPONSIBILITY</a:t>
            </a:r>
            <a:endParaRPr lang="en-IN" sz="4000" dirty="0">
              <a:solidFill>
                <a:schemeClr val="bg1"/>
              </a:solidFill>
            </a:endParaRPr>
          </a:p>
          <a:p>
            <a:r>
              <a:rPr lang="en-US" sz="4000" b="1" dirty="0">
                <a:solidFill>
                  <a:schemeClr val="bg1"/>
                </a:solidFill>
              </a:rPr>
              <a:t>DELEGATION</a:t>
            </a:r>
            <a:endParaRPr lang="en-IN" sz="4000" dirty="0">
              <a:solidFill>
                <a:schemeClr val="bg1"/>
              </a:solidFill>
            </a:endParaRPr>
          </a:p>
          <a:p>
            <a:r>
              <a:rPr lang="en-US" sz="4000" b="1" dirty="0">
                <a:solidFill>
                  <a:schemeClr val="bg1"/>
                </a:solidFill>
              </a:rPr>
              <a:t>ACCOUNTABILITY</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4223671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err="1"/>
              <a:t>Organisation</a:t>
            </a:r>
            <a:r>
              <a:rPr lang="en-US" b="1" u="sng" dirty="0"/>
              <a:t> structure</a:t>
            </a:r>
            <a:r>
              <a:rPr lang="en-US" dirty="0"/>
              <a:t> </a:t>
            </a: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a:scene3d>
              <a:camera prst="orthographicFront"/>
              <a:lightRig rig="threePt" dir="t"/>
            </a:scene3d>
            <a:sp3d extrusionH="57150">
              <a:extrusionClr>
                <a:schemeClr val="bg1"/>
              </a:extrusionClr>
            </a:sp3d>
          </a:bodyPr>
          <a:lstStyle/>
          <a:p>
            <a:pPr marL="0" lvl="0" indent="0">
              <a:buNone/>
            </a:pPr>
            <a:r>
              <a:rPr lang="en-US" sz="4000" i="1" dirty="0">
                <a:solidFill>
                  <a:schemeClr val="bg1"/>
                </a:solidFill>
              </a:rPr>
              <a:t>Organizational structure </a:t>
            </a:r>
            <a:r>
              <a:rPr lang="en-US" sz="4000" dirty="0">
                <a:solidFill>
                  <a:schemeClr val="bg1"/>
                </a:solidFill>
              </a:rPr>
              <a:t>refers to the way in which a group is formed, its lines of communication, and its means for channeling authority and making decisions.</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219792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135" y="1491175"/>
            <a:ext cx="10846191" cy="259795"/>
          </a:xfrm>
        </p:spPr>
        <p:txBody>
          <a:bodyPr/>
          <a:lstStyle/>
          <a:p>
            <a:r>
              <a:rPr lang="en-US" b="1" u="sng" dirty="0"/>
              <a:t>CHARACTERISTICS OF AN ORGANIZATIONAL STRUCTURE</a:t>
            </a:r>
            <a:r>
              <a:rPr lang="en-IN" dirty="0"/>
              <a:t/>
            </a:r>
            <a:br>
              <a:rPr lang="en-IN" dirty="0"/>
            </a:b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a:scene3d>
              <a:camera prst="orthographicFront"/>
              <a:lightRig rig="threePt" dir="t"/>
            </a:scene3d>
            <a:sp3d extrusionH="57150">
              <a:extrusionClr>
                <a:schemeClr val="bg1"/>
              </a:extrusionClr>
            </a:sp3d>
          </a:bodyPr>
          <a:lstStyle/>
          <a:p>
            <a:pPr lvl="0"/>
            <a:r>
              <a:rPr lang="en-US" sz="4000" b="1" dirty="0">
                <a:solidFill>
                  <a:schemeClr val="bg1"/>
                </a:solidFill>
              </a:rPr>
              <a:t>DIVISION OF LABOR/WORK</a:t>
            </a:r>
            <a:endParaRPr lang="en-IN" sz="4000" dirty="0">
              <a:solidFill>
                <a:schemeClr val="bg1"/>
              </a:solidFill>
            </a:endParaRPr>
          </a:p>
          <a:p>
            <a:pPr lvl="0"/>
            <a:r>
              <a:rPr lang="en-US" sz="4000" b="1" dirty="0">
                <a:solidFill>
                  <a:schemeClr val="bg1"/>
                </a:solidFill>
              </a:rPr>
              <a:t>CHAIN OF COMMAND </a:t>
            </a:r>
            <a:endParaRPr lang="en-IN" sz="4000" dirty="0">
              <a:solidFill>
                <a:schemeClr val="bg1"/>
              </a:solidFill>
            </a:endParaRPr>
          </a:p>
          <a:p>
            <a:pPr lvl="0"/>
            <a:r>
              <a:rPr lang="en-US" sz="4000" b="1" dirty="0">
                <a:solidFill>
                  <a:schemeClr val="bg1"/>
                </a:solidFill>
              </a:rPr>
              <a:t>UNITY OF COMMAND</a:t>
            </a:r>
            <a:endParaRPr lang="en-IN" sz="4000" dirty="0">
              <a:solidFill>
                <a:schemeClr val="bg1"/>
              </a:solidFill>
            </a:endParaRPr>
          </a:p>
          <a:p>
            <a:pPr lvl="0"/>
            <a:r>
              <a:rPr lang="en-US" sz="4000" b="1" dirty="0">
                <a:solidFill>
                  <a:schemeClr val="bg1"/>
                </a:solidFill>
              </a:rPr>
              <a:t>SPAN OF CONTROL</a:t>
            </a:r>
            <a:endParaRPr lang="en-IN" sz="4000" dirty="0">
              <a:solidFill>
                <a:schemeClr val="bg1"/>
              </a:solidFill>
            </a:endParaRPr>
          </a:p>
          <a:p>
            <a:pPr lvl="0"/>
            <a:r>
              <a:rPr lang="en-US" sz="4000" b="1" dirty="0">
                <a:solidFill>
                  <a:schemeClr val="bg1"/>
                </a:solidFill>
              </a:rPr>
              <a:t>AUTHORITY</a:t>
            </a: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1643999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Importance of organisational structure</a:t>
            </a:r>
            <a:r>
              <a:rPr lang="en-IN" dirty="0"/>
              <a:t/>
            </a:r>
            <a:br>
              <a:rPr lang="en-IN" dirty="0"/>
            </a:b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lnSpcReduction="10000"/>
            <a:scene3d>
              <a:camera prst="orthographicFront"/>
              <a:lightRig rig="threePt" dir="t"/>
            </a:scene3d>
            <a:sp3d extrusionH="57150">
              <a:extrusionClr>
                <a:schemeClr val="bg1"/>
              </a:extrusionClr>
            </a:sp3d>
          </a:bodyPr>
          <a:lstStyle/>
          <a:p>
            <a:pPr marL="0" lvl="0" indent="0">
              <a:buNone/>
            </a:pPr>
            <a:r>
              <a:rPr lang="en-US" sz="4000" dirty="0" smtClean="0">
                <a:solidFill>
                  <a:schemeClr val="bg1"/>
                </a:solidFill>
              </a:rPr>
              <a:t>It </a:t>
            </a:r>
            <a:r>
              <a:rPr lang="en-US" sz="4000" dirty="0">
                <a:solidFill>
                  <a:schemeClr val="bg1"/>
                </a:solidFill>
              </a:rPr>
              <a:t>enables members to know what their </a:t>
            </a:r>
            <a:r>
              <a:rPr lang="en-US" sz="4000" dirty="0" smtClean="0">
                <a:solidFill>
                  <a:schemeClr val="bg1"/>
                </a:solidFill>
              </a:rPr>
              <a:t>responsibilities.</a:t>
            </a:r>
          </a:p>
          <a:p>
            <a:pPr marL="0" lvl="0" indent="0">
              <a:buNone/>
            </a:pPr>
            <a:r>
              <a:rPr lang="en-US" sz="4000" dirty="0" smtClean="0">
                <a:solidFill>
                  <a:schemeClr val="bg1"/>
                </a:solidFill>
              </a:rPr>
              <a:t>Minimal </a:t>
            </a:r>
            <a:r>
              <a:rPr lang="en-US" sz="4000" dirty="0">
                <a:solidFill>
                  <a:schemeClr val="bg1"/>
                </a:solidFill>
              </a:rPr>
              <a:t>duplication of effort or conflict. </a:t>
            </a:r>
            <a:endParaRPr lang="en-IN" sz="4000" dirty="0">
              <a:solidFill>
                <a:schemeClr val="bg1"/>
              </a:solidFill>
            </a:endParaRPr>
          </a:p>
          <a:p>
            <a:pPr marL="0" indent="0">
              <a:buNone/>
            </a:pPr>
            <a:r>
              <a:rPr lang="en-US" sz="4000" dirty="0">
                <a:solidFill>
                  <a:schemeClr val="bg1"/>
                </a:solidFill>
              </a:rPr>
              <a:t>Impacts effectiveness and efficiency.</a:t>
            </a:r>
            <a:endParaRPr lang="en-IN" sz="4000" dirty="0">
              <a:solidFill>
                <a:schemeClr val="bg1"/>
              </a:solidFill>
            </a:endParaRPr>
          </a:p>
          <a:p>
            <a:pPr marL="0" lvl="0" indent="0">
              <a:buNone/>
            </a:pPr>
            <a:r>
              <a:rPr lang="en-US" sz="4000" dirty="0">
                <a:solidFill>
                  <a:schemeClr val="bg1"/>
                </a:solidFill>
              </a:rPr>
              <a:t>Promotes teamwork.</a:t>
            </a:r>
            <a:endParaRPr lang="en-IN" sz="4000" dirty="0">
              <a:solidFill>
                <a:schemeClr val="bg1"/>
              </a:solidFill>
            </a:endParaRPr>
          </a:p>
          <a:p>
            <a:pPr marL="0" lvl="0" indent="0">
              <a:buNone/>
            </a:pPr>
            <a:r>
              <a:rPr lang="en-US" sz="4000" dirty="0">
                <a:solidFill>
                  <a:schemeClr val="bg1"/>
                </a:solidFill>
              </a:rPr>
              <a:t>Improves communication.</a:t>
            </a:r>
            <a:endParaRPr lang="en-IN" sz="4000" dirty="0">
              <a:solidFill>
                <a:schemeClr val="bg1"/>
              </a:solidFill>
            </a:endParaRPr>
          </a:p>
          <a:p>
            <a:pPr marL="0" lvl="0" indent="0">
              <a:buNone/>
            </a:pPr>
            <a:endParaRPr lang="en-IN" sz="4000" dirty="0">
              <a:solidFill>
                <a:schemeClr val="bg1"/>
              </a:solidFill>
            </a:endParaRPr>
          </a:p>
          <a:p>
            <a:pPr marL="0" indent="0">
              <a:buNone/>
            </a:pPr>
            <a:endParaRPr lang="en-IN" sz="4000" dirty="0">
              <a:solidFill>
                <a:schemeClr val="bg1"/>
              </a:solidFill>
            </a:endParaRPr>
          </a:p>
        </p:txBody>
      </p:sp>
    </p:spTree>
    <p:extLst>
      <p:ext uri="{BB962C8B-B14F-4D97-AF65-F5344CB8AC3E}">
        <p14:creationId xmlns="" xmlns:p14="http://schemas.microsoft.com/office/powerpoint/2010/main" val="2519603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dirty="0" smtClean="0"/>
              <a:t>Pre-bureaucratic,</a:t>
            </a:r>
          </a:p>
          <a:p>
            <a:r>
              <a:rPr lang="en-US" sz="3200" dirty="0" smtClean="0"/>
              <a:t> bureaucratic</a:t>
            </a:r>
          </a:p>
          <a:p>
            <a:pPr>
              <a:buNone/>
            </a:pPr>
            <a:r>
              <a:rPr lang="en-US" sz="3200" dirty="0" smtClean="0"/>
              <a:t> post-bureaucratic,</a:t>
            </a:r>
          </a:p>
          <a:p>
            <a:r>
              <a:rPr lang="en-US" sz="3200" dirty="0" smtClean="0"/>
              <a:t>Functional</a:t>
            </a:r>
          </a:p>
          <a:p>
            <a:r>
              <a:rPr lang="en-US" sz="3200" dirty="0" smtClean="0"/>
              <a:t>virtual</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Organizational </a:t>
            </a:r>
            <a:r>
              <a:rPr lang="en-US" dirty="0"/>
              <a:t>Structure Types</a:t>
            </a:r>
            <a:r>
              <a:rPr lang="en-IN" b="1" dirty="0"/>
              <a:t/>
            </a:r>
            <a:br>
              <a:rPr lang="en-IN" b="1" dirty="0"/>
            </a:br>
            <a:endParaRPr lang="en-IN" dirty="0"/>
          </a:p>
        </p:txBody>
      </p:sp>
      <p:sp>
        <p:nvSpPr>
          <p:cNvPr id="3" name="Content Placeholder 2"/>
          <p:cNvSpPr>
            <a:spLocks noGrp="1"/>
          </p:cNvSpPr>
          <p:nvPr>
            <p:ph idx="1"/>
          </p:nvPr>
        </p:nvSpPr>
        <p:spPr>
          <a:xfrm>
            <a:off x="1154954" y="2560320"/>
            <a:ext cx="10380554" cy="4135902"/>
          </a:xfrm>
          <a:solidFill>
            <a:srgbClr val="002060"/>
          </a:solidFill>
        </p:spPr>
        <p:txBody>
          <a:bodyPr>
            <a:normAutofit/>
            <a:scene3d>
              <a:camera prst="orthographicFront"/>
              <a:lightRig rig="threePt" dir="t"/>
            </a:scene3d>
            <a:sp3d extrusionH="57150">
              <a:extrusionClr>
                <a:schemeClr val="bg1"/>
              </a:extrusionClr>
            </a:sp3d>
          </a:bodyPr>
          <a:lstStyle/>
          <a:p>
            <a:pPr marL="0" indent="0">
              <a:buNone/>
            </a:pPr>
            <a:r>
              <a:rPr lang="en-US" sz="4000" dirty="0">
                <a:solidFill>
                  <a:schemeClr val="bg1"/>
                </a:solidFill>
              </a:rPr>
              <a:t>Bureaucratic Structures</a:t>
            </a:r>
            <a:endParaRPr lang="en-IN" sz="4000" b="1" dirty="0">
              <a:solidFill>
                <a:schemeClr val="bg1"/>
              </a:solidFill>
            </a:endParaRPr>
          </a:p>
          <a:p>
            <a:pPr marL="0" indent="0">
              <a:buNone/>
            </a:pPr>
            <a:r>
              <a:rPr lang="en-US" sz="4000" dirty="0">
                <a:solidFill>
                  <a:schemeClr val="bg1"/>
                </a:solidFill>
              </a:rPr>
              <a:t>T</a:t>
            </a:r>
            <a:r>
              <a:rPr lang="en-US" sz="4000" dirty="0" smtClean="0">
                <a:solidFill>
                  <a:schemeClr val="bg1"/>
                </a:solidFill>
              </a:rPr>
              <a:t>hree </a:t>
            </a:r>
            <a:r>
              <a:rPr lang="en-US" sz="4000" dirty="0">
                <a:solidFill>
                  <a:schemeClr val="bg1"/>
                </a:solidFill>
              </a:rPr>
              <a:t>types of bureaucratic </a:t>
            </a:r>
            <a:r>
              <a:rPr lang="en-US" sz="4000" dirty="0" smtClean="0">
                <a:solidFill>
                  <a:schemeClr val="bg1"/>
                </a:solidFill>
              </a:rPr>
              <a:t>structures</a:t>
            </a:r>
          </a:p>
          <a:p>
            <a:pPr marL="0" indent="0">
              <a:buNone/>
            </a:pPr>
            <a:r>
              <a:rPr lang="en-US" sz="4000" b="1" u="sng" dirty="0">
                <a:solidFill>
                  <a:schemeClr val="bg1"/>
                </a:solidFill>
              </a:rPr>
              <a:t>Pre-bureaucratic </a:t>
            </a:r>
            <a:r>
              <a:rPr lang="en-US" sz="4000" b="1" u="sng" dirty="0" smtClean="0">
                <a:solidFill>
                  <a:schemeClr val="bg1"/>
                </a:solidFill>
              </a:rPr>
              <a:t>structures-</a:t>
            </a:r>
            <a:r>
              <a:rPr lang="en-US" sz="4000" dirty="0">
                <a:solidFill>
                  <a:schemeClr val="bg1"/>
                </a:solidFill>
              </a:rPr>
              <a:t>only one key decision maker</a:t>
            </a:r>
            <a:r>
              <a:rPr lang="en-US" sz="4000" dirty="0" smtClean="0">
                <a:solidFill>
                  <a:schemeClr val="bg1"/>
                </a:solidFill>
              </a:rPr>
              <a:t>.</a:t>
            </a:r>
            <a:endParaRPr lang="en-IN" sz="4000" dirty="0">
              <a:solidFill>
                <a:schemeClr val="bg1"/>
              </a:solidFill>
            </a:endParaRPr>
          </a:p>
        </p:txBody>
      </p:sp>
    </p:spTree>
    <p:extLst>
      <p:ext uri="{BB962C8B-B14F-4D97-AF65-F5344CB8AC3E}">
        <p14:creationId xmlns="" xmlns:p14="http://schemas.microsoft.com/office/powerpoint/2010/main" val="1183416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solidFill>
                  <a:schemeClr val="bg1"/>
                </a:solidFill>
              </a:rPr>
              <a:t>Pre-bureaucratic structures</a:t>
            </a:r>
            <a:endParaRPr lang="en-IN" dirty="0"/>
          </a:p>
        </p:txBody>
      </p:sp>
      <p:pic>
        <p:nvPicPr>
          <p:cNvPr id="4" name="Content Placeholder 3"/>
          <p:cNvPicPr>
            <a:picLocks noGrp="1" noChangeAspect="1"/>
          </p:cNvPicPr>
          <p:nvPr>
            <p:ph idx="1"/>
          </p:nvPr>
        </p:nvPicPr>
        <p:blipFill>
          <a:blip r:embed="rId2">
            <a:extLst>
              <a:ext uri="{28A0092B-C50C-407E-A947-70E740481C1C}">
                <a14:useLocalDpi xmlns="" xmlns:a14="http://schemas.microsoft.com/office/drawing/2010/main" val="0"/>
              </a:ext>
            </a:extLst>
          </a:blip>
          <a:stretch>
            <a:fillRect/>
          </a:stretch>
        </p:blipFill>
        <p:spPr>
          <a:xfrm>
            <a:off x="689317" y="1680632"/>
            <a:ext cx="11127545" cy="5177368"/>
          </a:xfrm>
        </p:spPr>
      </p:pic>
    </p:spTree>
    <p:extLst>
      <p:ext uri="{BB962C8B-B14F-4D97-AF65-F5344CB8AC3E}">
        <p14:creationId xmlns="" xmlns:p14="http://schemas.microsoft.com/office/powerpoint/2010/main" val="596282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169</TotalTime>
  <Words>892</Words>
  <Application>Microsoft Office PowerPoint</Application>
  <PresentationFormat>Custom</PresentationFormat>
  <Paragraphs>145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Ion Boardroom</vt:lpstr>
      <vt:lpstr>Unit-2</vt:lpstr>
      <vt:lpstr>Concepts</vt:lpstr>
      <vt:lpstr>Concepts</vt:lpstr>
      <vt:lpstr>Organisation structure </vt:lpstr>
      <vt:lpstr>CHARACTERISTICS OF AN ORGANIZATIONAL STRUCTURE </vt:lpstr>
      <vt:lpstr>Importance of organisational structure </vt:lpstr>
      <vt:lpstr>Slide 7</vt:lpstr>
      <vt:lpstr> Organizational Structure Types </vt:lpstr>
      <vt:lpstr>Pre-bureaucratic structures</vt:lpstr>
      <vt:lpstr>Slide 10</vt:lpstr>
      <vt:lpstr>Bureaucratic structures-  </vt:lpstr>
      <vt:lpstr>ADVANTAGES: </vt:lpstr>
      <vt:lpstr>DISADVANTAGES: </vt:lpstr>
      <vt:lpstr>Post-bureaucratic Structures</vt:lpstr>
      <vt:lpstr>Post-bureaucratic Structures</vt:lpstr>
      <vt:lpstr> Functional Structure </vt:lpstr>
      <vt:lpstr>Virtual  organization  </vt:lpstr>
      <vt:lpstr>Human Resource Planning</vt:lpstr>
      <vt:lpstr>Objectives of HRP</vt:lpstr>
      <vt:lpstr>Objectives of HRP – Contd.</vt:lpstr>
      <vt:lpstr>Importance of HRP</vt:lpstr>
      <vt:lpstr>HRP Process</vt:lpstr>
      <vt:lpstr>HRP Process (Contd.)</vt:lpstr>
      <vt:lpstr>HRP Process (Contd.)</vt:lpstr>
      <vt:lpstr>HRP Process (Contd.)</vt:lpstr>
      <vt:lpstr>HRP Process (Contd.)</vt:lpstr>
      <vt:lpstr>HRP Process (contd.)</vt:lpstr>
      <vt:lpstr>HRP Process (contd.)</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Unit-2</dc:title>
  <dc:creator>y vijila</dc:creator>
  <cp:lastModifiedBy>admin</cp:lastModifiedBy>
  <cp:revision>18</cp:revision>
  <dcterms:created xsi:type="dcterms:W3CDTF">2016-08-01T03:33:33Z</dcterms:created>
  <dcterms:modified xsi:type="dcterms:W3CDTF">2019-03-21T08:34:18Z</dcterms:modified>
</cp:coreProperties>
</file>